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0"/>
  </p:notesMasterIdLst>
  <p:sldIdLst>
    <p:sldId id="1631" r:id="rId3"/>
    <p:sldId id="1541" r:id="rId4"/>
    <p:sldId id="1553" r:id="rId5"/>
    <p:sldId id="1728" r:id="rId6"/>
    <p:sldId id="1725" r:id="rId7"/>
    <p:sldId id="1729" r:id="rId8"/>
    <p:sldId id="1730" r:id="rId9"/>
    <p:sldId id="1731" r:id="rId10"/>
    <p:sldId id="1732" r:id="rId11"/>
    <p:sldId id="1733" r:id="rId12"/>
    <p:sldId id="1734" r:id="rId13"/>
    <p:sldId id="1735" r:id="rId14"/>
    <p:sldId id="1736" r:id="rId15"/>
    <p:sldId id="1726" r:id="rId16"/>
    <p:sldId id="1450" r:id="rId17"/>
    <p:sldId id="1633" r:id="rId18"/>
    <p:sldId id="1634" r:id="rId19"/>
    <p:sldId id="1468" r:id="rId20"/>
    <p:sldId id="1635" r:id="rId21"/>
    <p:sldId id="1547" r:id="rId22"/>
    <p:sldId id="1452" r:id="rId23"/>
    <p:sldId id="1637" r:id="rId24"/>
    <p:sldId id="1638" r:id="rId25"/>
    <p:sldId id="1639" r:id="rId26"/>
    <p:sldId id="1640" r:id="rId27"/>
    <p:sldId id="1605" r:id="rId28"/>
    <p:sldId id="13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C"/>
    <a:srgbClr val="FFFFFF"/>
    <a:srgbClr val="00A3B0"/>
    <a:srgbClr val="00CADA"/>
    <a:srgbClr val="00ABB8"/>
    <a:srgbClr val="00646C"/>
    <a:srgbClr val="00808A"/>
    <a:srgbClr val="00AFBC"/>
    <a:srgbClr val="00D2E2"/>
    <a:srgbClr val="0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6" autoAdjust="0"/>
    <p:restoredTop sz="94660"/>
  </p:normalViewPr>
  <p:slideViewPr>
    <p:cSldViewPr snapToGrid="0">
      <p:cViewPr varScale="1">
        <p:scale>
          <a:sx n="179" d="100"/>
          <a:sy n="179" d="100"/>
        </p:scale>
        <p:origin x="84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4B-4DDD-8FBB-CACD8934AA1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F4B-4DDD-8FBB-CACD8934AA1E}"/>
              </c:ext>
            </c:extLst>
          </c:dPt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B-4DDD-8FBB-CACD8934A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55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033925506842757"/>
          <c:y val="9.616216683973694E-2"/>
          <c:w val="0.66778526657922865"/>
          <c:h val="9.5321423935617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8-4E61-BB15-08D498F6EF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8-4E61-BB15-08D498F6EF3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B1F-4298-8D10-36A936ADC3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78-4E61-BB15-08D498F6EF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8-4E61-BB15-08D498F6EF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8-4E61-BB15-08D498F6EF3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B1F-4298-8D10-36A936ADC3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78-4E61-BB15-08D498F6EF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8-4E61-BB15-08D498F6EF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8-4E61-BB15-08D498F6EF3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B1F-4298-8D10-36A936ADC3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78-4E61-BB15-08D498F6EF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8-4E61-BB15-08D498F6EF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8-4E61-BB15-08D498F6EF3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B1F-4298-8D10-36A936ADC3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78-4E61-BB15-08D498F6EF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8-4E61-BB15-08D498F6EF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8-4E61-BB15-08D498F6EF3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B1F-4298-8D10-36A936ADC3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78-4E61-BB15-08D498F6EF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8-4E61-BB15-08D498F6EF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8-4E61-BB15-08D498F6EF3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78-4E61-BB15-08D498F6EF3D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BD-4015-A99A-1A6EC51B056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50476531535394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50-46BC-9B06-26CEE2EB5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BD-4015-A99A-1A6EC51B05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27652195720923"/>
          <c:y val="1.929175877182987E-2"/>
          <c:w val="0.49592671362706203"/>
          <c:h val="0.98070821719570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3"/>
            </a:solidFill>
            <a:ln w="12533">
              <a:solidFill>
                <a:schemeClr val="bg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75-4F9D-8F6D-E3A6F47C9173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75-4F9D-8F6D-E3A6F47C917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775-4F9D-8F6D-E3A6F47C9173}"/>
                </c:ext>
              </c:extLst>
            </c:dLbl>
            <c:spPr>
              <a:noFill/>
              <a:ln w="250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Myself</c:v>
                </c:pt>
                <c:pt idx="1">
                  <c:v>Spouse</c:v>
                </c:pt>
                <c:pt idx="2">
                  <c:v>Kids</c:v>
                </c:pt>
                <c:pt idx="3">
                  <c:v>Parents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0.89</c:v>
                </c:pt>
                <c:pt idx="1">
                  <c:v>0.38</c:v>
                </c:pt>
                <c:pt idx="2">
                  <c:v>0.32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75-4F9D-8F6D-E3A6F47C91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6999680"/>
        <c:axId val="157002368"/>
      </c:barChart>
      <c:catAx>
        <c:axId val="156999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400">
            <a:noFill/>
          </a:ln>
        </c:spPr>
        <c:txPr>
          <a:bodyPr rot="0" vert="horz"/>
          <a:lstStyle/>
          <a:p>
            <a:pPr algn="r"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157002368"/>
        <c:crosses val="autoZero"/>
        <c:auto val="1"/>
        <c:lblAlgn val="ctr"/>
        <c:lblOffset val="100"/>
        <c:noMultiLvlLbl val="0"/>
      </c:catAx>
      <c:valAx>
        <c:axId val="157002368"/>
        <c:scaling>
          <c:orientation val="minMax"/>
          <c:max val="1.2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6999680"/>
        <c:crosses val="autoZero"/>
        <c:crossBetween val="between"/>
      </c:valAx>
      <c:spPr>
        <a:noFill/>
        <a:ln w="2506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27652195720923"/>
          <c:y val="1.929175877182987E-2"/>
          <c:w val="0.49592671362706203"/>
          <c:h val="0.98070821719570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  <a:ln w="12533">
              <a:solidFill>
                <a:schemeClr val="bg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75-4F9D-8F6D-E3A6F47C9173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775-4F9D-8F6D-E3A6F47C917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75-4F9D-8F6D-E3A6F47C917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775-4F9D-8F6D-E3A6F47C9173}"/>
                </c:ext>
              </c:extLst>
            </c:dLbl>
            <c:spPr>
              <a:noFill/>
              <a:ln w="250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Local pharmacy</c:v>
                </c:pt>
                <c:pt idx="1">
                  <c:v>Supermarket</c:v>
                </c:pt>
                <c:pt idx="2">
                  <c:v>Online</c:v>
                </c:pt>
                <c:pt idx="3">
                  <c:v>Don't usually buy over the counter medicines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0.91</c:v>
                </c:pt>
                <c:pt idx="1">
                  <c:v>0.28999999999999998</c:v>
                </c:pt>
                <c:pt idx="2">
                  <c:v>0.06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75-4F9D-8F6D-E3A6F47C91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6999680"/>
        <c:axId val="157002368"/>
      </c:barChart>
      <c:catAx>
        <c:axId val="156999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400">
            <a:noFill/>
          </a:ln>
        </c:spPr>
        <c:txPr>
          <a:bodyPr rot="0" vert="horz"/>
          <a:lstStyle/>
          <a:p>
            <a:pPr algn="r"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157002368"/>
        <c:crosses val="autoZero"/>
        <c:auto val="1"/>
        <c:lblAlgn val="ctr"/>
        <c:lblOffset val="100"/>
        <c:noMultiLvlLbl val="0"/>
      </c:catAx>
      <c:valAx>
        <c:axId val="157002368"/>
        <c:scaling>
          <c:orientation val="minMax"/>
          <c:max val="1.2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6999680"/>
        <c:crosses val="autoZero"/>
        <c:crossBetween val="between"/>
      </c:valAx>
      <c:spPr>
        <a:noFill/>
        <a:ln w="2506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03-4229-8BE3-A816AE63CB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03-4229-8BE3-A816AE63CB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03-4229-8BE3-A816AE63C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033925506842757"/>
          <c:y val="9.616216683973694E-2"/>
          <c:w val="0.66778526657922865"/>
          <c:h val="9.5321423935617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8-4E61-BB15-08D498F6EF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8-4E61-BB15-08D498F6EF3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78-4E61-BB15-08D498F6EF3D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BD-4015-A99A-1A6EC51B056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BD-4015-A99A-1A6EC51B05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50082640198557"/>
          <c:y val="3.0470010268633382E-2"/>
          <c:w val="0.69439334926405183"/>
          <c:h val="0.93905997946273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Freehand/>
                    </ask:type>
                  </ask:lineSketchStyleProps>
                </a:ext>
              </a:extLst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0.11</c:v>
                </c:pt>
                <c:pt idx="1">
                  <c:v>0.16</c:v>
                </c:pt>
                <c:pt idx="2">
                  <c:v>0.2</c:v>
                </c:pt>
                <c:pt idx="3">
                  <c:v>0.18</c:v>
                </c:pt>
                <c:pt idx="4">
                  <c:v>0.15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4-481E-A88C-345744932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154096992"/>
        <c:axId val="1154090272"/>
      </c:barChart>
      <c:catAx>
        <c:axId val="1154096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090272"/>
        <c:crosses val="autoZero"/>
        <c:auto val="1"/>
        <c:lblAlgn val="ctr"/>
        <c:lblOffset val="100"/>
        <c:noMultiLvlLbl val="0"/>
      </c:catAx>
      <c:valAx>
        <c:axId val="1154090272"/>
        <c:scaling>
          <c:orientation val="minMax"/>
          <c:max val="0.9"/>
        </c:scaling>
        <c:delete val="1"/>
        <c:axPos val="t"/>
        <c:numFmt formatCode="0%" sourceLinked="1"/>
        <c:majorTickMark val="out"/>
        <c:minorTickMark val="none"/>
        <c:tickLblPos val="nextTo"/>
        <c:crossAx val="115409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27652195720923"/>
          <c:y val="1.929175877182987E-2"/>
          <c:w val="0.49592671362706203"/>
          <c:h val="0.98070821719570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6"/>
            </a:solidFill>
            <a:ln w="12533">
              <a:solidFill>
                <a:schemeClr val="bg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86-49FF-90F0-734E09FDE977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07-4EDD-829C-FAA11D01963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507-4EDD-829C-FAA11D019632}"/>
                </c:ext>
              </c:extLst>
            </c:dLbl>
            <c:spPr>
              <a:noFill/>
              <a:ln w="250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 prefer to speak with a pharmacist in person</c:v>
                </c:pt>
                <c:pt idx="1">
                  <c:v>I do not trust online sources for medicines</c:v>
                </c:pt>
                <c:pt idx="2">
                  <c:v>I am unsure which websites are safe or legitimate</c:v>
                </c:pt>
                <c:pt idx="3">
                  <c:v>Delivery takes too long or is inconvenient</c:v>
                </c:pt>
                <c:pt idx="4">
                  <c:v>I did not know it was possible to buy them online</c:v>
                </c:pt>
                <c:pt idx="5">
                  <c:v>Other 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0.43</c:v>
                </c:pt>
                <c:pt idx="1">
                  <c:v>0.18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0.09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86-49FF-90F0-734E09FDE9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6999680"/>
        <c:axId val="157002368"/>
      </c:barChart>
      <c:catAx>
        <c:axId val="156999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400">
            <a:noFill/>
          </a:ln>
        </c:spPr>
        <c:txPr>
          <a:bodyPr rot="0" vert="horz"/>
          <a:lstStyle/>
          <a:p>
            <a:pPr algn="r"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157002368"/>
        <c:crosses val="autoZero"/>
        <c:auto val="1"/>
        <c:lblAlgn val="ctr"/>
        <c:lblOffset val="100"/>
        <c:noMultiLvlLbl val="0"/>
      </c:catAx>
      <c:valAx>
        <c:axId val="157002368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56999680"/>
        <c:crosses val="autoZero"/>
        <c:crossBetween val="between"/>
      </c:valAx>
      <c:spPr>
        <a:noFill/>
        <a:ln w="2506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8-4E61-BB15-08D498F6EF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8-4E61-BB15-08D498F6EF3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78-4E61-BB15-08D498F6EF3D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BD-4015-A99A-1A6EC51B056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BD-4015-A99A-1A6EC51B05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8-4E61-BB15-08D498F6EF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8-4E61-BB15-08D498F6EF3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78-4E61-BB15-08D498F6EF3D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BD-4015-A99A-1A6EC51B056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BD-4015-A99A-1A6EC51B05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03-4229-8BE3-A816AE63CB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03-4229-8BE3-A816AE63CBF2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03-4229-8BE3-A816AE63CB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0.57999999999999996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03-4229-8BE3-A816AE63C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033925506842757"/>
          <c:y val="9.616216683973694E-2"/>
          <c:w val="0.66778526657922865"/>
          <c:h val="9.5321423935617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03-4229-8BE3-A816AE63CBF2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03-4229-8BE3-A816AE63CBF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03-4229-8BE3-A816AE63CBF2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50-483C-9911-1F8584A48AB7}"/>
              </c:ext>
            </c:extLst>
          </c:dPt>
          <c:dLbls>
            <c:dLbl>
              <c:idx val="3"/>
              <c:layout>
                <c:manualLayout>
                  <c:x val="0"/>
                  <c:y val="-3.5649769410122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50-483C-9911-1F8584A48A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Yes – I buy them less often</c:v>
                </c:pt>
                <c:pt idx="1">
                  <c:v>Yes – I look for cheaper options</c:v>
                </c:pt>
                <c:pt idx="2">
                  <c:v>No – I buy them as I always have</c:v>
                </c:pt>
                <c:pt idx="3">
                  <c:v>Not sure / Prefer not to say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0.4</c:v>
                </c:pt>
                <c:pt idx="2">
                  <c:v>0.33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03-4229-8BE3-A816AE63C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122361386445335"/>
          <c:y val="0.7495054161306246"/>
          <c:w val="0.65147970001002331"/>
          <c:h val="0.23404084414162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50082640198557"/>
          <c:y val="3.0470010268633382E-2"/>
          <c:w val="0.69439334926405183"/>
          <c:h val="0.93905997946273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Freehand/>
                    </ask:type>
                  </ask:lineSketchStyleProps>
                </a:ext>
              </a:extLst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ABC1F50+</c:v>
                </c:pt>
                <c:pt idx="1">
                  <c:v>C2DEF50-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4-481E-A88C-345744932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154096992"/>
        <c:axId val="1154090272"/>
      </c:barChart>
      <c:catAx>
        <c:axId val="1154096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090272"/>
        <c:crosses val="autoZero"/>
        <c:auto val="1"/>
        <c:lblAlgn val="ctr"/>
        <c:lblOffset val="100"/>
        <c:noMultiLvlLbl val="0"/>
      </c:catAx>
      <c:valAx>
        <c:axId val="1154090272"/>
        <c:scaling>
          <c:orientation val="minMax"/>
          <c:max val="0.9"/>
        </c:scaling>
        <c:delete val="1"/>
        <c:axPos val="t"/>
        <c:numFmt formatCode="0%" sourceLinked="1"/>
        <c:majorTickMark val="out"/>
        <c:minorTickMark val="none"/>
        <c:tickLblPos val="nextTo"/>
        <c:crossAx val="115409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4B-4DDD-8FBB-CACD8934AA1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F4B-4DDD-8FBB-CACD8934AA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B-4DDD-8FBB-CACD8934A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9"/>
        <c:holeSize val="55"/>
      </c:doughnutChart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033925506842757"/>
          <c:y val="9.616216683973694E-2"/>
          <c:w val="0.66778526657922865"/>
          <c:h val="9.5321423935617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50082640198557"/>
          <c:y val="3.0470010268633382E-2"/>
          <c:w val="0.69439334926405183"/>
          <c:h val="0.93905997946273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Freehand/>
                    </ask:type>
                  </ask:lineSketchStyleProps>
                </a:ext>
              </a:extLst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0-4 years</c:v>
                </c:pt>
                <c:pt idx="1">
                  <c:v>5-7 years</c:v>
                </c:pt>
                <c:pt idx="2">
                  <c:v>8-12 years</c:v>
                </c:pt>
                <c:pt idx="3">
                  <c:v>13-17 years</c:v>
                </c:pt>
                <c:pt idx="4">
                  <c:v>18+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0.19</c:v>
                </c:pt>
                <c:pt idx="2">
                  <c:v>0.3</c:v>
                </c:pt>
                <c:pt idx="3">
                  <c:v>0.31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4-481E-A88C-345744932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154096992"/>
        <c:axId val="1154090272"/>
      </c:barChart>
      <c:catAx>
        <c:axId val="1154096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090272"/>
        <c:crosses val="autoZero"/>
        <c:auto val="1"/>
        <c:lblAlgn val="ctr"/>
        <c:lblOffset val="100"/>
        <c:noMultiLvlLbl val="0"/>
      </c:catAx>
      <c:valAx>
        <c:axId val="1154090272"/>
        <c:scaling>
          <c:orientation val="minMax"/>
          <c:max val="0.9"/>
        </c:scaling>
        <c:delete val="1"/>
        <c:axPos val="t"/>
        <c:numFmt formatCode="0%" sourceLinked="1"/>
        <c:majorTickMark val="out"/>
        <c:minorTickMark val="none"/>
        <c:tickLblPos val="nextTo"/>
        <c:crossAx val="115409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50082640198557"/>
          <c:y val="3.0470010268633382E-2"/>
          <c:w val="0.69439334926405183"/>
          <c:h val="0.93905997946273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Freehand/>
                    </ask:type>
                  </ask:lineSketchStyleProps>
                </a:ext>
              </a:extLst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Yes, full-time</c:v>
                </c:pt>
                <c:pt idx="1">
                  <c:v>Yes, part-time</c:v>
                </c:pt>
                <c:pt idx="2">
                  <c:v>Occasionally</c:v>
                </c:pt>
                <c:pt idx="3">
                  <c:v>No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</c:v>
                </c:pt>
                <c:pt idx="1">
                  <c:v>0.12</c:v>
                </c:pt>
                <c:pt idx="2">
                  <c:v>0.17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4-481E-A88C-345744932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154096992"/>
        <c:axId val="1154090272"/>
      </c:barChart>
      <c:catAx>
        <c:axId val="1154096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090272"/>
        <c:crosses val="autoZero"/>
        <c:auto val="1"/>
        <c:lblAlgn val="ctr"/>
        <c:lblOffset val="100"/>
        <c:noMultiLvlLbl val="0"/>
      </c:catAx>
      <c:valAx>
        <c:axId val="1154090272"/>
        <c:scaling>
          <c:orientation val="minMax"/>
          <c:max val="0.9"/>
        </c:scaling>
        <c:delete val="1"/>
        <c:axPos val="t"/>
        <c:numFmt formatCode="0%" sourceLinked="1"/>
        <c:majorTickMark val="out"/>
        <c:minorTickMark val="none"/>
        <c:tickLblPos val="nextTo"/>
        <c:crossAx val="115409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81-4162-B414-83C81CB596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1-4162-B414-83C81CB5967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F81-4162-B414-83C81CB596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81-4162-B414-83C81CB59678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F81-4162-B414-83C81CB596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F81-4162-B414-83C81CB596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8-4E61-BB15-08D498F6EF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8-4E61-BB15-08D498F6EF3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B1F-4298-8D10-36A936ADC3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78-4E61-BB15-08D498F6EF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9026381427845E-2"/>
          <c:y val="2.9361301358892384E-2"/>
          <c:w val="0.94219653179190754"/>
          <c:h val="0.94773332437922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8-4E61-BB15-08D498F6EF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78-4E61-BB15-08D498F6E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8-4E61-BB15-08D498F6EF3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B1F-4298-8D10-36A936ADC3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78-4E61-BB15-08D498F6EF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41109376"/>
        <c:axId val="41110912"/>
      </c:barChart>
      <c:catAx>
        <c:axId val="4110937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11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10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41109376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Calibri" panose="020F0502020204030204" pitchFamily="34" charset="0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25051-509A-4C67-8F8D-4A43B3C6ECAA}" type="datetimeFigureOut">
              <a:rPr lang="en-IE" smtClean="0"/>
              <a:t>21/04/2026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65982-456E-49E3-A64B-C15C655D751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1255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CD94C41-C0DA-6C05-BDB5-53E0C755857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2B3D7A0-55CD-0351-3379-BAD3D52C6018}"/>
              </a:ext>
            </a:extLst>
          </p:cNvPr>
          <p:cNvSpPr/>
          <p:nvPr userDrawn="1"/>
        </p:nvSpPr>
        <p:spPr>
          <a:xfrm>
            <a:off x="3" y="1"/>
            <a:ext cx="11850237" cy="874372"/>
          </a:xfrm>
          <a:custGeom>
            <a:avLst/>
            <a:gdLst/>
            <a:ahLst/>
            <a:cxnLst/>
            <a:rect l="l" t="t" r="r" b="b"/>
            <a:pathLst>
              <a:path w="18230215" h="1340485">
                <a:moveTo>
                  <a:pt x="18229811" y="0"/>
                </a:moveTo>
                <a:lnTo>
                  <a:pt x="0" y="0"/>
                </a:lnTo>
                <a:lnTo>
                  <a:pt x="0" y="1340273"/>
                </a:lnTo>
                <a:lnTo>
                  <a:pt x="18030990" y="1340273"/>
                </a:lnTo>
                <a:lnTo>
                  <a:pt x="18076578" y="1335022"/>
                </a:lnTo>
                <a:lnTo>
                  <a:pt x="18118427" y="1320065"/>
                </a:lnTo>
                <a:lnTo>
                  <a:pt x="18155343" y="1296595"/>
                </a:lnTo>
                <a:lnTo>
                  <a:pt x="18186133" y="1265805"/>
                </a:lnTo>
                <a:lnTo>
                  <a:pt x="18209603" y="1228889"/>
                </a:lnTo>
                <a:lnTo>
                  <a:pt x="18224560" y="1187040"/>
                </a:lnTo>
                <a:lnTo>
                  <a:pt x="18229811" y="1141452"/>
                </a:lnTo>
                <a:lnTo>
                  <a:pt x="18229811" y="0"/>
                </a:lnTo>
                <a:close/>
              </a:path>
            </a:pathLst>
          </a:custGeom>
          <a:solidFill>
            <a:srgbClr val="AD19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E0F02503-96CE-1E38-1875-14404F9BFFC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44820" y="49516"/>
            <a:ext cx="764474" cy="764474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434B7E08-1F07-535B-833E-F9981CC0D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8743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ts val="2500"/>
              </a:lnSpc>
              <a:defRPr sz="2400" b="1" baseline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094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18B78B2-9F2A-6501-3BF5-F91F4295026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23600-8F3C-F278-EFD5-9ED8FBBCB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" y="1285333"/>
            <a:ext cx="11602590" cy="4790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8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8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8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8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8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C2340DC-6C45-90C7-3DBA-A64B5C715084}"/>
              </a:ext>
            </a:extLst>
          </p:cNvPr>
          <p:cNvSpPr/>
          <p:nvPr userDrawn="1"/>
        </p:nvSpPr>
        <p:spPr>
          <a:xfrm>
            <a:off x="3" y="1"/>
            <a:ext cx="11850237" cy="874372"/>
          </a:xfrm>
          <a:custGeom>
            <a:avLst/>
            <a:gdLst/>
            <a:ahLst/>
            <a:cxnLst/>
            <a:rect l="l" t="t" r="r" b="b"/>
            <a:pathLst>
              <a:path w="18230215" h="1340485">
                <a:moveTo>
                  <a:pt x="18229811" y="0"/>
                </a:moveTo>
                <a:lnTo>
                  <a:pt x="0" y="0"/>
                </a:lnTo>
                <a:lnTo>
                  <a:pt x="0" y="1340273"/>
                </a:lnTo>
                <a:lnTo>
                  <a:pt x="18030990" y="1340273"/>
                </a:lnTo>
                <a:lnTo>
                  <a:pt x="18076578" y="1335022"/>
                </a:lnTo>
                <a:lnTo>
                  <a:pt x="18118427" y="1320065"/>
                </a:lnTo>
                <a:lnTo>
                  <a:pt x="18155343" y="1296595"/>
                </a:lnTo>
                <a:lnTo>
                  <a:pt x="18186133" y="1265805"/>
                </a:lnTo>
                <a:lnTo>
                  <a:pt x="18209603" y="1228889"/>
                </a:lnTo>
                <a:lnTo>
                  <a:pt x="18224560" y="1187040"/>
                </a:lnTo>
                <a:lnTo>
                  <a:pt x="18229811" y="1141452"/>
                </a:lnTo>
                <a:lnTo>
                  <a:pt x="18229811" y="0"/>
                </a:lnTo>
                <a:close/>
              </a:path>
            </a:pathLst>
          </a:custGeom>
          <a:solidFill>
            <a:srgbClr val="AD19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C45A9F53-8B9B-79E7-01BC-2850463C445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44820" y="49516"/>
            <a:ext cx="764474" cy="764474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3A298DCE-2BA2-691A-6922-1795F5B34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8743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ts val="2500"/>
              </a:lnSpc>
              <a:defRPr sz="2400" b="1" baseline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3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CF54679-382D-30A4-4866-41C833402F3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210F19B-E61B-406C-91F0-B6B1373A9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5164" y="1285331"/>
            <a:ext cx="5649386" cy="4790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6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6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58A5D75-A3D2-12F1-8FF8-1C86CFB68A1C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>
          <a:xfrm>
            <a:off x="6200854" y="1285331"/>
            <a:ext cx="5649386" cy="4790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6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6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9DCED2F-DCF7-EF53-A49C-4EC904DB95A3}"/>
              </a:ext>
            </a:extLst>
          </p:cNvPr>
          <p:cNvSpPr/>
          <p:nvPr userDrawn="1"/>
        </p:nvSpPr>
        <p:spPr>
          <a:xfrm>
            <a:off x="3" y="1"/>
            <a:ext cx="11850237" cy="874372"/>
          </a:xfrm>
          <a:custGeom>
            <a:avLst/>
            <a:gdLst/>
            <a:ahLst/>
            <a:cxnLst/>
            <a:rect l="l" t="t" r="r" b="b"/>
            <a:pathLst>
              <a:path w="18230215" h="1340485">
                <a:moveTo>
                  <a:pt x="18229811" y="0"/>
                </a:moveTo>
                <a:lnTo>
                  <a:pt x="0" y="0"/>
                </a:lnTo>
                <a:lnTo>
                  <a:pt x="0" y="1340273"/>
                </a:lnTo>
                <a:lnTo>
                  <a:pt x="18030990" y="1340273"/>
                </a:lnTo>
                <a:lnTo>
                  <a:pt x="18076578" y="1335022"/>
                </a:lnTo>
                <a:lnTo>
                  <a:pt x="18118427" y="1320065"/>
                </a:lnTo>
                <a:lnTo>
                  <a:pt x="18155343" y="1296595"/>
                </a:lnTo>
                <a:lnTo>
                  <a:pt x="18186133" y="1265805"/>
                </a:lnTo>
                <a:lnTo>
                  <a:pt x="18209603" y="1228889"/>
                </a:lnTo>
                <a:lnTo>
                  <a:pt x="18224560" y="1187040"/>
                </a:lnTo>
                <a:lnTo>
                  <a:pt x="18229811" y="1141452"/>
                </a:lnTo>
                <a:lnTo>
                  <a:pt x="18229811" y="0"/>
                </a:lnTo>
                <a:close/>
              </a:path>
            </a:pathLst>
          </a:custGeom>
          <a:solidFill>
            <a:srgbClr val="AD19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05D395D0-951E-F765-23E5-8FF8612102BC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44820" y="49516"/>
            <a:ext cx="764474" cy="764474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F4FD3A26-4338-0FF9-0E44-214E18015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8743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ts val="2500"/>
              </a:lnSpc>
              <a:defRPr sz="2400" b="1" baseline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671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CF54679-382D-30A4-4866-41C833402F3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B3CCEAB-4CA7-0860-B6AA-D25D52A3A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975" y="1285332"/>
            <a:ext cx="3822701" cy="4790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4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4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3748F5-6E41-CFE3-3073-D9ADE6D97AC1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>
          <a:xfrm>
            <a:off x="4184651" y="1285332"/>
            <a:ext cx="3822701" cy="4790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4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4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5962169-94C1-4561-30BB-30E606C780A6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8188327" y="1285332"/>
            <a:ext cx="3822701" cy="4790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4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4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81C0783C-FCE8-AF8A-4E5B-E96A7D068C27}"/>
              </a:ext>
            </a:extLst>
          </p:cNvPr>
          <p:cNvSpPr/>
          <p:nvPr userDrawn="1"/>
        </p:nvSpPr>
        <p:spPr>
          <a:xfrm>
            <a:off x="3" y="1"/>
            <a:ext cx="11850237" cy="874372"/>
          </a:xfrm>
          <a:custGeom>
            <a:avLst/>
            <a:gdLst/>
            <a:ahLst/>
            <a:cxnLst/>
            <a:rect l="l" t="t" r="r" b="b"/>
            <a:pathLst>
              <a:path w="18230215" h="1340485">
                <a:moveTo>
                  <a:pt x="18229811" y="0"/>
                </a:moveTo>
                <a:lnTo>
                  <a:pt x="0" y="0"/>
                </a:lnTo>
                <a:lnTo>
                  <a:pt x="0" y="1340273"/>
                </a:lnTo>
                <a:lnTo>
                  <a:pt x="18030990" y="1340273"/>
                </a:lnTo>
                <a:lnTo>
                  <a:pt x="18076578" y="1335022"/>
                </a:lnTo>
                <a:lnTo>
                  <a:pt x="18118427" y="1320065"/>
                </a:lnTo>
                <a:lnTo>
                  <a:pt x="18155343" y="1296595"/>
                </a:lnTo>
                <a:lnTo>
                  <a:pt x="18186133" y="1265805"/>
                </a:lnTo>
                <a:lnTo>
                  <a:pt x="18209603" y="1228889"/>
                </a:lnTo>
                <a:lnTo>
                  <a:pt x="18224560" y="1187040"/>
                </a:lnTo>
                <a:lnTo>
                  <a:pt x="18229811" y="1141452"/>
                </a:lnTo>
                <a:lnTo>
                  <a:pt x="18229811" y="0"/>
                </a:lnTo>
                <a:close/>
              </a:path>
            </a:pathLst>
          </a:custGeom>
          <a:solidFill>
            <a:srgbClr val="AD19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object 4">
            <a:extLst>
              <a:ext uri="{FF2B5EF4-FFF2-40B4-BE49-F238E27FC236}">
                <a16:creationId xmlns:a16="http://schemas.microsoft.com/office/drawing/2014/main" id="{3FF32525-737E-F5A8-A28B-F13714EBE9B3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44820" y="49516"/>
            <a:ext cx="764474" cy="764474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4F56F923-1CBD-3A11-E536-A598A7826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8743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ts val="2500"/>
              </a:lnSpc>
              <a:defRPr sz="2400" b="1" baseline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11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5">
            <a:extLst>
              <a:ext uri="{FF2B5EF4-FFF2-40B4-BE49-F238E27FC236}">
                <a16:creationId xmlns:a16="http://schemas.microsoft.com/office/drawing/2014/main" id="{540140EC-12FE-CD71-9E0E-1BF15B9D16A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56558" y="158008"/>
            <a:ext cx="740998" cy="75544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FAF4597A-EEF9-2905-1638-96B52660CCB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0" y="1"/>
            <a:ext cx="9889067" cy="9547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EE6C619-C9A3-DBC3-8BAB-5EE798EF9A5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19B38F-1682-2574-1352-5A5707ABD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10515600" cy="8743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ts val="2500"/>
              </a:lnSpc>
              <a:defRPr sz="2200" b="1" baseline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634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3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EBC61D-4BDA-976C-03F7-0101DF096B93}"/>
              </a:ext>
            </a:extLst>
          </p:cNvPr>
          <p:cNvSpPr/>
          <p:nvPr userDrawn="1"/>
        </p:nvSpPr>
        <p:spPr>
          <a:xfrm>
            <a:off x="19050" y="992842"/>
            <a:ext cx="4146534" cy="5302250"/>
          </a:xfrm>
          <a:prstGeom prst="rect">
            <a:avLst/>
          </a:prstGeom>
          <a:solidFill>
            <a:sysClr val="window" lastClr="FFFFFF">
              <a:alpha val="83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53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1715345-F9BA-AAC2-05B6-675DCB40F1B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718CD14-9B66-7148-6EC2-28C0F4CF7F13}"/>
              </a:ext>
            </a:extLst>
          </p:cNvPr>
          <p:cNvSpPr/>
          <p:nvPr userDrawn="1"/>
        </p:nvSpPr>
        <p:spPr>
          <a:xfrm>
            <a:off x="3" y="0"/>
            <a:ext cx="11850237" cy="984271"/>
          </a:xfrm>
          <a:custGeom>
            <a:avLst/>
            <a:gdLst/>
            <a:ahLst/>
            <a:cxnLst/>
            <a:rect l="l" t="t" r="r" b="b"/>
            <a:pathLst>
              <a:path w="18230215" h="1340485">
                <a:moveTo>
                  <a:pt x="18229811" y="0"/>
                </a:moveTo>
                <a:lnTo>
                  <a:pt x="0" y="0"/>
                </a:lnTo>
                <a:lnTo>
                  <a:pt x="0" y="1340273"/>
                </a:lnTo>
                <a:lnTo>
                  <a:pt x="18030990" y="1340273"/>
                </a:lnTo>
                <a:lnTo>
                  <a:pt x="18076578" y="1335022"/>
                </a:lnTo>
                <a:lnTo>
                  <a:pt x="18118427" y="1320065"/>
                </a:lnTo>
                <a:lnTo>
                  <a:pt x="18155343" y="1296595"/>
                </a:lnTo>
                <a:lnTo>
                  <a:pt x="18186133" y="1265805"/>
                </a:lnTo>
                <a:lnTo>
                  <a:pt x="18209603" y="1228889"/>
                </a:lnTo>
                <a:lnTo>
                  <a:pt x="18224560" y="1187040"/>
                </a:lnTo>
                <a:lnTo>
                  <a:pt x="18229811" y="1141452"/>
                </a:lnTo>
                <a:lnTo>
                  <a:pt x="18229811" y="0"/>
                </a:lnTo>
                <a:close/>
              </a:path>
            </a:pathLst>
          </a:custGeom>
          <a:solidFill>
            <a:srgbClr val="AD19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4B4972-0574-99C3-0D75-10F1A9140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889067" cy="95474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ts val="2500"/>
              </a:lnSpc>
              <a:defRPr sz="2400" b="1" baseline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F4743603-67CE-D416-C1B8-BB45C9C1533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44820" y="109898"/>
            <a:ext cx="764474" cy="7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91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B7CD52F6-85DE-98FF-B597-9F6A3918A98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grpSp>
        <p:nvGrpSpPr>
          <p:cNvPr id="3" name="object 4">
            <a:extLst>
              <a:ext uri="{FF2B5EF4-FFF2-40B4-BE49-F238E27FC236}">
                <a16:creationId xmlns:a16="http://schemas.microsoft.com/office/drawing/2014/main" id="{D8B2E2E2-A844-A55C-3C98-04604BBE588F}"/>
              </a:ext>
            </a:extLst>
          </p:cNvPr>
          <p:cNvGrpSpPr/>
          <p:nvPr userDrawn="1"/>
        </p:nvGrpSpPr>
        <p:grpSpPr>
          <a:xfrm>
            <a:off x="10083519" y="5701899"/>
            <a:ext cx="1790935" cy="1155964"/>
            <a:chOff x="16627763" y="9402854"/>
            <a:chExt cx="2953385" cy="190627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B06DB01-872C-ACDE-AB23-A3CD9BC2A25B}"/>
                </a:ext>
              </a:extLst>
            </p:cNvPr>
            <p:cNvSpPr/>
            <p:nvPr/>
          </p:nvSpPr>
          <p:spPr>
            <a:xfrm>
              <a:off x="16627763" y="9402854"/>
              <a:ext cx="2953385" cy="1906270"/>
            </a:xfrm>
            <a:custGeom>
              <a:avLst/>
              <a:gdLst/>
              <a:ahLst/>
              <a:cxnLst/>
              <a:rect l="l" t="t" r="r" b="b"/>
              <a:pathLst>
                <a:path w="2953384" h="1906270">
                  <a:moveTo>
                    <a:pt x="2740157" y="0"/>
                  </a:moveTo>
                  <a:lnTo>
                    <a:pt x="212642" y="0"/>
                  </a:lnTo>
                  <a:lnTo>
                    <a:pt x="163885" y="5615"/>
                  </a:lnTo>
                  <a:lnTo>
                    <a:pt x="119126" y="21612"/>
                  </a:lnTo>
                  <a:lnTo>
                    <a:pt x="79644" y="46714"/>
                  </a:lnTo>
                  <a:lnTo>
                    <a:pt x="46714" y="79644"/>
                  </a:lnTo>
                  <a:lnTo>
                    <a:pt x="21612" y="119126"/>
                  </a:lnTo>
                  <a:lnTo>
                    <a:pt x="5615" y="163885"/>
                  </a:lnTo>
                  <a:lnTo>
                    <a:pt x="0" y="212642"/>
                  </a:lnTo>
                  <a:lnTo>
                    <a:pt x="0" y="1905701"/>
                  </a:lnTo>
                  <a:lnTo>
                    <a:pt x="2952789" y="1905701"/>
                  </a:lnTo>
                  <a:lnTo>
                    <a:pt x="2952789" y="212642"/>
                  </a:lnTo>
                  <a:lnTo>
                    <a:pt x="2947173" y="163885"/>
                  </a:lnTo>
                  <a:lnTo>
                    <a:pt x="2931177" y="119126"/>
                  </a:lnTo>
                  <a:lnTo>
                    <a:pt x="2906075" y="79644"/>
                  </a:lnTo>
                  <a:lnTo>
                    <a:pt x="2873146" y="46714"/>
                  </a:lnTo>
                  <a:lnTo>
                    <a:pt x="2833666" y="21612"/>
                  </a:lnTo>
                  <a:lnTo>
                    <a:pt x="2788911" y="5615"/>
                  </a:lnTo>
                  <a:lnTo>
                    <a:pt x="2740157" y="0"/>
                  </a:lnTo>
                  <a:close/>
                </a:path>
              </a:pathLst>
            </a:custGeom>
            <a:solidFill>
              <a:srgbClr val="AD192B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0C6B8636-2BCB-702F-2E6F-339AACA8BD0B}"/>
                </a:ext>
              </a:extLst>
            </p:cNvPr>
            <p:cNvSpPr/>
            <p:nvPr/>
          </p:nvSpPr>
          <p:spPr>
            <a:xfrm>
              <a:off x="17033038" y="9808723"/>
              <a:ext cx="2151380" cy="692150"/>
            </a:xfrm>
            <a:custGeom>
              <a:avLst/>
              <a:gdLst/>
              <a:ahLst/>
              <a:cxnLst/>
              <a:rect l="l" t="t" r="r" b="b"/>
              <a:pathLst>
                <a:path w="2151380" h="692150">
                  <a:moveTo>
                    <a:pt x="217233" y="685952"/>
                  </a:moveTo>
                  <a:lnTo>
                    <a:pt x="215569" y="673125"/>
                  </a:lnTo>
                  <a:lnTo>
                    <a:pt x="214439" y="658355"/>
                  </a:lnTo>
                  <a:lnTo>
                    <a:pt x="214426" y="657961"/>
                  </a:lnTo>
                  <a:lnTo>
                    <a:pt x="213956" y="646036"/>
                  </a:lnTo>
                  <a:lnTo>
                    <a:pt x="213842" y="643166"/>
                  </a:lnTo>
                  <a:lnTo>
                    <a:pt x="213728" y="635482"/>
                  </a:lnTo>
                  <a:lnTo>
                    <a:pt x="213614" y="562571"/>
                  </a:lnTo>
                  <a:lnTo>
                    <a:pt x="213614" y="534060"/>
                  </a:lnTo>
                  <a:lnTo>
                    <a:pt x="208699" y="494271"/>
                  </a:lnTo>
                  <a:lnTo>
                    <a:pt x="198069" y="472871"/>
                  </a:lnTo>
                  <a:lnTo>
                    <a:pt x="191833" y="460311"/>
                  </a:lnTo>
                  <a:lnTo>
                    <a:pt x="159804" y="436664"/>
                  </a:lnTo>
                  <a:lnTo>
                    <a:pt x="151384" y="435190"/>
                  </a:lnTo>
                  <a:lnTo>
                    <a:pt x="151384" y="562571"/>
                  </a:lnTo>
                  <a:lnTo>
                    <a:pt x="151384" y="601459"/>
                  </a:lnTo>
                  <a:lnTo>
                    <a:pt x="131813" y="635482"/>
                  </a:lnTo>
                  <a:lnTo>
                    <a:pt x="99542" y="646036"/>
                  </a:lnTo>
                  <a:lnTo>
                    <a:pt x="85344" y="643864"/>
                  </a:lnTo>
                  <a:lnTo>
                    <a:pt x="73825" y="637222"/>
                  </a:lnTo>
                  <a:lnTo>
                    <a:pt x="66078" y="625919"/>
                  </a:lnTo>
                  <a:lnTo>
                    <a:pt x="63258" y="609752"/>
                  </a:lnTo>
                  <a:lnTo>
                    <a:pt x="70688" y="586054"/>
                  </a:lnTo>
                  <a:lnTo>
                    <a:pt x="90411" y="571385"/>
                  </a:lnTo>
                  <a:lnTo>
                    <a:pt x="118592" y="564108"/>
                  </a:lnTo>
                  <a:lnTo>
                    <a:pt x="151384" y="562571"/>
                  </a:lnTo>
                  <a:lnTo>
                    <a:pt x="151384" y="435190"/>
                  </a:lnTo>
                  <a:lnTo>
                    <a:pt x="109397" y="427786"/>
                  </a:lnTo>
                  <a:lnTo>
                    <a:pt x="80924" y="429666"/>
                  </a:lnTo>
                  <a:lnTo>
                    <a:pt x="55803" y="434657"/>
                  </a:lnTo>
                  <a:lnTo>
                    <a:pt x="34671" y="441782"/>
                  </a:lnTo>
                  <a:lnTo>
                    <a:pt x="18148" y="450075"/>
                  </a:lnTo>
                  <a:lnTo>
                    <a:pt x="30594" y="491540"/>
                  </a:lnTo>
                  <a:lnTo>
                    <a:pt x="44932" y="484035"/>
                  </a:lnTo>
                  <a:lnTo>
                    <a:pt x="61633" y="478129"/>
                  </a:lnTo>
                  <a:lnTo>
                    <a:pt x="79806" y="474256"/>
                  </a:lnTo>
                  <a:lnTo>
                    <a:pt x="98501" y="472871"/>
                  </a:lnTo>
                  <a:lnTo>
                    <a:pt x="125336" y="477431"/>
                  </a:lnTo>
                  <a:lnTo>
                    <a:pt x="140893" y="488683"/>
                  </a:lnTo>
                  <a:lnTo>
                    <a:pt x="148082" y="503059"/>
                  </a:lnTo>
                  <a:lnTo>
                    <a:pt x="149834" y="516940"/>
                  </a:lnTo>
                  <a:lnTo>
                    <a:pt x="149834" y="521093"/>
                  </a:lnTo>
                  <a:lnTo>
                    <a:pt x="87045" y="526821"/>
                  </a:lnTo>
                  <a:lnTo>
                    <a:pt x="39916" y="544690"/>
                  </a:lnTo>
                  <a:lnTo>
                    <a:pt x="10287" y="574611"/>
                  </a:lnTo>
                  <a:lnTo>
                    <a:pt x="0" y="616483"/>
                  </a:lnTo>
                  <a:lnTo>
                    <a:pt x="5257" y="644423"/>
                  </a:lnTo>
                  <a:lnTo>
                    <a:pt x="20612" y="668464"/>
                  </a:lnTo>
                  <a:lnTo>
                    <a:pt x="45504" y="685317"/>
                  </a:lnTo>
                  <a:lnTo>
                    <a:pt x="79324" y="691667"/>
                  </a:lnTo>
                  <a:lnTo>
                    <a:pt x="102577" y="689165"/>
                  </a:lnTo>
                  <a:lnTo>
                    <a:pt x="123063" y="682205"/>
                  </a:lnTo>
                  <a:lnTo>
                    <a:pt x="140347" y="671537"/>
                  </a:lnTo>
                  <a:lnTo>
                    <a:pt x="153974" y="657961"/>
                  </a:lnTo>
                  <a:lnTo>
                    <a:pt x="155536" y="657961"/>
                  </a:lnTo>
                  <a:lnTo>
                    <a:pt x="159677" y="685952"/>
                  </a:lnTo>
                  <a:lnTo>
                    <a:pt x="217233" y="685952"/>
                  </a:lnTo>
                  <a:close/>
                </a:path>
                <a:path w="2151380" h="692150">
                  <a:moveTo>
                    <a:pt x="634809" y="537159"/>
                  </a:moveTo>
                  <a:lnTo>
                    <a:pt x="627507" y="485952"/>
                  </a:lnTo>
                  <a:lnTo>
                    <a:pt x="608304" y="452145"/>
                  </a:lnTo>
                  <a:lnTo>
                    <a:pt x="581215" y="433501"/>
                  </a:lnTo>
                  <a:lnTo>
                    <a:pt x="550291" y="427786"/>
                  </a:lnTo>
                  <a:lnTo>
                    <a:pt x="535571" y="428752"/>
                  </a:lnTo>
                  <a:lnTo>
                    <a:pt x="499491" y="442823"/>
                  </a:lnTo>
                  <a:lnTo>
                    <a:pt x="468388" y="474446"/>
                  </a:lnTo>
                  <a:lnTo>
                    <a:pt x="467334" y="474446"/>
                  </a:lnTo>
                  <a:lnTo>
                    <a:pt x="456476" y="455333"/>
                  </a:lnTo>
                  <a:lnTo>
                    <a:pt x="440702" y="440613"/>
                  </a:lnTo>
                  <a:lnTo>
                    <a:pt x="420751" y="431139"/>
                  </a:lnTo>
                  <a:lnTo>
                    <a:pt x="397344" y="427786"/>
                  </a:lnTo>
                  <a:lnTo>
                    <a:pt x="369011" y="431736"/>
                  </a:lnTo>
                  <a:lnTo>
                    <a:pt x="347192" y="441909"/>
                  </a:lnTo>
                  <a:lnTo>
                    <a:pt x="331012" y="455777"/>
                  </a:lnTo>
                  <a:lnTo>
                    <a:pt x="319582" y="470814"/>
                  </a:lnTo>
                  <a:lnTo>
                    <a:pt x="318020" y="470814"/>
                  </a:lnTo>
                  <a:lnTo>
                    <a:pt x="315442" y="433476"/>
                  </a:lnTo>
                  <a:lnTo>
                    <a:pt x="260489" y="433476"/>
                  </a:lnTo>
                  <a:lnTo>
                    <a:pt x="261467" y="450329"/>
                  </a:lnTo>
                  <a:lnTo>
                    <a:pt x="262102" y="468350"/>
                  </a:lnTo>
                  <a:lnTo>
                    <a:pt x="262458" y="487718"/>
                  </a:lnTo>
                  <a:lnTo>
                    <a:pt x="262559" y="508647"/>
                  </a:lnTo>
                  <a:lnTo>
                    <a:pt x="262559" y="685965"/>
                  </a:lnTo>
                  <a:lnTo>
                    <a:pt x="324777" y="685965"/>
                  </a:lnTo>
                  <a:lnTo>
                    <a:pt x="324777" y="529386"/>
                  </a:lnTo>
                  <a:lnTo>
                    <a:pt x="325818" y="522135"/>
                  </a:lnTo>
                  <a:lnTo>
                    <a:pt x="357632" y="482803"/>
                  </a:lnTo>
                  <a:lnTo>
                    <a:pt x="374027" y="479615"/>
                  </a:lnTo>
                  <a:lnTo>
                    <a:pt x="393293" y="484060"/>
                  </a:lnTo>
                  <a:lnTo>
                    <a:pt x="406882" y="496468"/>
                  </a:lnTo>
                  <a:lnTo>
                    <a:pt x="414921" y="515493"/>
                  </a:lnTo>
                  <a:lnTo>
                    <a:pt x="417576" y="539775"/>
                  </a:lnTo>
                  <a:lnTo>
                    <a:pt x="417576" y="685965"/>
                  </a:lnTo>
                  <a:lnTo>
                    <a:pt x="479793" y="685965"/>
                  </a:lnTo>
                  <a:lnTo>
                    <a:pt x="479793" y="527316"/>
                  </a:lnTo>
                  <a:lnTo>
                    <a:pt x="481342" y="519557"/>
                  </a:lnTo>
                  <a:lnTo>
                    <a:pt x="512279" y="482333"/>
                  </a:lnTo>
                  <a:lnTo>
                    <a:pt x="527481" y="479615"/>
                  </a:lnTo>
                  <a:lnTo>
                    <a:pt x="547433" y="484162"/>
                  </a:lnTo>
                  <a:lnTo>
                    <a:pt x="561505" y="497306"/>
                  </a:lnTo>
                  <a:lnTo>
                    <a:pt x="569849" y="518337"/>
                  </a:lnTo>
                  <a:lnTo>
                    <a:pt x="572592" y="546506"/>
                  </a:lnTo>
                  <a:lnTo>
                    <a:pt x="572592" y="685965"/>
                  </a:lnTo>
                  <a:lnTo>
                    <a:pt x="634809" y="685965"/>
                  </a:lnTo>
                  <a:lnTo>
                    <a:pt x="634809" y="537159"/>
                  </a:lnTo>
                  <a:close/>
                </a:path>
                <a:path w="2151380" h="692150">
                  <a:moveTo>
                    <a:pt x="868845" y="324091"/>
                  </a:moveTo>
                  <a:lnTo>
                    <a:pt x="806107" y="324091"/>
                  </a:lnTo>
                  <a:lnTo>
                    <a:pt x="760996" y="400812"/>
                  </a:lnTo>
                  <a:lnTo>
                    <a:pt x="805078" y="400812"/>
                  </a:lnTo>
                  <a:lnTo>
                    <a:pt x="868845" y="324091"/>
                  </a:lnTo>
                  <a:close/>
                </a:path>
                <a:path w="2151380" h="692150">
                  <a:moveTo>
                    <a:pt x="895286" y="685965"/>
                  </a:moveTo>
                  <a:lnTo>
                    <a:pt x="893622" y="673138"/>
                  </a:lnTo>
                  <a:lnTo>
                    <a:pt x="892492" y="658355"/>
                  </a:lnTo>
                  <a:lnTo>
                    <a:pt x="892479" y="657961"/>
                  </a:lnTo>
                  <a:lnTo>
                    <a:pt x="892009" y="646036"/>
                  </a:lnTo>
                  <a:lnTo>
                    <a:pt x="891895" y="643166"/>
                  </a:lnTo>
                  <a:lnTo>
                    <a:pt x="891781" y="635482"/>
                  </a:lnTo>
                  <a:lnTo>
                    <a:pt x="891654" y="562571"/>
                  </a:lnTo>
                  <a:lnTo>
                    <a:pt x="891654" y="534060"/>
                  </a:lnTo>
                  <a:lnTo>
                    <a:pt x="886752" y="494271"/>
                  </a:lnTo>
                  <a:lnTo>
                    <a:pt x="876122" y="472871"/>
                  </a:lnTo>
                  <a:lnTo>
                    <a:pt x="869873" y="460311"/>
                  </a:lnTo>
                  <a:lnTo>
                    <a:pt x="837844" y="436651"/>
                  </a:lnTo>
                  <a:lnTo>
                    <a:pt x="829437" y="435178"/>
                  </a:lnTo>
                  <a:lnTo>
                    <a:pt x="829437" y="562571"/>
                  </a:lnTo>
                  <a:lnTo>
                    <a:pt x="829437" y="601459"/>
                  </a:lnTo>
                  <a:lnTo>
                    <a:pt x="809866" y="635482"/>
                  </a:lnTo>
                  <a:lnTo>
                    <a:pt x="777595" y="646036"/>
                  </a:lnTo>
                  <a:lnTo>
                    <a:pt x="763397" y="643877"/>
                  </a:lnTo>
                  <a:lnTo>
                    <a:pt x="751865" y="637235"/>
                  </a:lnTo>
                  <a:lnTo>
                    <a:pt x="744131" y="625919"/>
                  </a:lnTo>
                  <a:lnTo>
                    <a:pt x="741311" y="609752"/>
                  </a:lnTo>
                  <a:lnTo>
                    <a:pt x="748728" y="586054"/>
                  </a:lnTo>
                  <a:lnTo>
                    <a:pt x="768451" y="571385"/>
                  </a:lnTo>
                  <a:lnTo>
                    <a:pt x="796632" y="564108"/>
                  </a:lnTo>
                  <a:lnTo>
                    <a:pt x="829437" y="562571"/>
                  </a:lnTo>
                  <a:lnTo>
                    <a:pt x="829437" y="435178"/>
                  </a:lnTo>
                  <a:lnTo>
                    <a:pt x="787438" y="427774"/>
                  </a:lnTo>
                  <a:lnTo>
                    <a:pt x="758964" y="429653"/>
                  </a:lnTo>
                  <a:lnTo>
                    <a:pt x="733844" y="434644"/>
                  </a:lnTo>
                  <a:lnTo>
                    <a:pt x="712711" y="441769"/>
                  </a:lnTo>
                  <a:lnTo>
                    <a:pt x="696201" y="450075"/>
                  </a:lnTo>
                  <a:lnTo>
                    <a:pt x="708634" y="491540"/>
                  </a:lnTo>
                  <a:lnTo>
                    <a:pt x="722972" y="484035"/>
                  </a:lnTo>
                  <a:lnTo>
                    <a:pt x="739686" y="478129"/>
                  </a:lnTo>
                  <a:lnTo>
                    <a:pt x="757859" y="474256"/>
                  </a:lnTo>
                  <a:lnTo>
                    <a:pt x="776566" y="472871"/>
                  </a:lnTo>
                  <a:lnTo>
                    <a:pt x="803389" y="477431"/>
                  </a:lnTo>
                  <a:lnTo>
                    <a:pt x="818946" y="488683"/>
                  </a:lnTo>
                  <a:lnTo>
                    <a:pt x="826135" y="503059"/>
                  </a:lnTo>
                  <a:lnTo>
                    <a:pt x="827887" y="516940"/>
                  </a:lnTo>
                  <a:lnTo>
                    <a:pt x="827887" y="521093"/>
                  </a:lnTo>
                  <a:lnTo>
                    <a:pt x="765098" y="526821"/>
                  </a:lnTo>
                  <a:lnTo>
                    <a:pt x="717969" y="544690"/>
                  </a:lnTo>
                  <a:lnTo>
                    <a:pt x="688340" y="574611"/>
                  </a:lnTo>
                  <a:lnTo>
                    <a:pt x="678053" y="616496"/>
                  </a:lnTo>
                  <a:lnTo>
                    <a:pt x="683298" y="644423"/>
                  </a:lnTo>
                  <a:lnTo>
                    <a:pt x="698665" y="668464"/>
                  </a:lnTo>
                  <a:lnTo>
                    <a:pt x="723544" y="685317"/>
                  </a:lnTo>
                  <a:lnTo>
                    <a:pt x="757377" y="691667"/>
                  </a:lnTo>
                  <a:lnTo>
                    <a:pt x="780630" y="689165"/>
                  </a:lnTo>
                  <a:lnTo>
                    <a:pt x="801116" y="682205"/>
                  </a:lnTo>
                  <a:lnTo>
                    <a:pt x="818400" y="671537"/>
                  </a:lnTo>
                  <a:lnTo>
                    <a:pt x="832040" y="657961"/>
                  </a:lnTo>
                  <a:lnTo>
                    <a:pt x="833589" y="657961"/>
                  </a:lnTo>
                  <a:lnTo>
                    <a:pt x="837730" y="685965"/>
                  </a:lnTo>
                  <a:lnTo>
                    <a:pt x="895286" y="685965"/>
                  </a:lnTo>
                  <a:close/>
                </a:path>
                <a:path w="2151380" h="692150">
                  <a:moveTo>
                    <a:pt x="1082141" y="428802"/>
                  </a:moveTo>
                  <a:lnTo>
                    <a:pt x="1076960" y="427774"/>
                  </a:lnTo>
                  <a:lnTo>
                    <a:pt x="1073327" y="427253"/>
                  </a:lnTo>
                  <a:lnTo>
                    <a:pt x="1067104" y="427253"/>
                  </a:lnTo>
                  <a:lnTo>
                    <a:pt x="1046708" y="430644"/>
                  </a:lnTo>
                  <a:lnTo>
                    <a:pt x="1027188" y="440791"/>
                  </a:lnTo>
                  <a:lnTo>
                    <a:pt x="1010386" y="457657"/>
                  </a:lnTo>
                  <a:lnTo>
                    <a:pt x="998156" y="481177"/>
                  </a:lnTo>
                  <a:lnTo>
                    <a:pt x="996073" y="481177"/>
                  </a:lnTo>
                  <a:lnTo>
                    <a:pt x="994003" y="432955"/>
                  </a:lnTo>
                  <a:lnTo>
                    <a:pt x="938530" y="432955"/>
                  </a:lnTo>
                  <a:lnTo>
                    <a:pt x="939507" y="450481"/>
                  </a:lnTo>
                  <a:lnTo>
                    <a:pt x="940155" y="469379"/>
                  </a:lnTo>
                  <a:lnTo>
                    <a:pt x="940498" y="490410"/>
                  </a:lnTo>
                  <a:lnTo>
                    <a:pt x="940600" y="514350"/>
                  </a:lnTo>
                  <a:lnTo>
                    <a:pt x="940600" y="685431"/>
                  </a:lnTo>
                  <a:lnTo>
                    <a:pt x="1004366" y="685431"/>
                  </a:lnTo>
                  <a:lnTo>
                    <a:pt x="1004366" y="547535"/>
                  </a:lnTo>
                  <a:lnTo>
                    <a:pt x="1006449" y="535089"/>
                  </a:lnTo>
                  <a:lnTo>
                    <a:pt x="1013460" y="515518"/>
                  </a:lnTo>
                  <a:lnTo>
                    <a:pt x="1025626" y="500291"/>
                  </a:lnTo>
                  <a:lnTo>
                    <a:pt x="1042454" y="490397"/>
                  </a:lnTo>
                  <a:lnTo>
                    <a:pt x="1063472" y="486867"/>
                  </a:lnTo>
                  <a:lnTo>
                    <a:pt x="1071245" y="486867"/>
                  </a:lnTo>
                  <a:lnTo>
                    <a:pt x="1082141" y="488937"/>
                  </a:lnTo>
                  <a:lnTo>
                    <a:pt x="1082141" y="428802"/>
                  </a:lnTo>
                  <a:close/>
                </a:path>
                <a:path w="2151380" h="692150">
                  <a:moveTo>
                    <a:pt x="1320990" y="685952"/>
                  </a:moveTo>
                  <a:lnTo>
                    <a:pt x="1319326" y="673125"/>
                  </a:lnTo>
                  <a:lnTo>
                    <a:pt x="1318209" y="658355"/>
                  </a:lnTo>
                  <a:lnTo>
                    <a:pt x="1318196" y="657961"/>
                  </a:lnTo>
                  <a:lnTo>
                    <a:pt x="1317713" y="646036"/>
                  </a:lnTo>
                  <a:lnTo>
                    <a:pt x="1317599" y="643166"/>
                  </a:lnTo>
                  <a:lnTo>
                    <a:pt x="1317485" y="635482"/>
                  </a:lnTo>
                  <a:lnTo>
                    <a:pt x="1317371" y="562571"/>
                  </a:lnTo>
                  <a:lnTo>
                    <a:pt x="1317371" y="534060"/>
                  </a:lnTo>
                  <a:lnTo>
                    <a:pt x="1312456" y="494271"/>
                  </a:lnTo>
                  <a:lnTo>
                    <a:pt x="1301826" y="472871"/>
                  </a:lnTo>
                  <a:lnTo>
                    <a:pt x="1295590" y="460311"/>
                  </a:lnTo>
                  <a:lnTo>
                    <a:pt x="1263548" y="436664"/>
                  </a:lnTo>
                  <a:lnTo>
                    <a:pt x="1255153" y="435190"/>
                  </a:lnTo>
                  <a:lnTo>
                    <a:pt x="1255153" y="562571"/>
                  </a:lnTo>
                  <a:lnTo>
                    <a:pt x="1255153" y="601459"/>
                  </a:lnTo>
                  <a:lnTo>
                    <a:pt x="1235570" y="635482"/>
                  </a:lnTo>
                  <a:lnTo>
                    <a:pt x="1203312" y="646036"/>
                  </a:lnTo>
                  <a:lnTo>
                    <a:pt x="1189101" y="643864"/>
                  </a:lnTo>
                  <a:lnTo>
                    <a:pt x="1177582" y="637222"/>
                  </a:lnTo>
                  <a:lnTo>
                    <a:pt x="1169847" y="625919"/>
                  </a:lnTo>
                  <a:lnTo>
                    <a:pt x="1167015" y="609752"/>
                  </a:lnTo>
                  <a:lnTo>
                    <a:pt x="1174445" y="586054"/>
                  </a:lnTo>
                  <a:lnTo>
                    <a:pt x="1194168" y="571385"/>
                  </a:lnTo>
                  <a:lnTo>
                    <a:pt x="1222349" y="564108"/>
                  </a:lnTo>
                  <a:lnTo>
                    <a:pt x="1255153" y="562571"/>
                  </a:lnTo>
                  <a:lnTo>
                    <a:pt x="1255153" y="435190"/>
                  </a:lnTo>
                  <a:lnTo>
                    <a:pt x="1213154" y="427786"/>
                  </a:lnTo>
                  <a:lnTo>
                    <a:pt x="1184681" y="429666"/>
                  </a:lnTo>
                  <a:lnTo>
                    <a:pt x="1159560" y="434657"/>
                  </a:lnTo>
                  <a:lnTo>
                    <a:pt x="1138415" y="441782"/>
                  </a:lnTo>
                  <a:lnTo>
                    <a:pt x="1121905" y="450075"/>
                  </a:lnTo>
                  <a:lnTo>
                    <a:pt x="1134351" y="491540"/>
                  </a:lnTo>
                  <a:lnTo>
                    <a:pt x="1148676" y="484035"/>
                  </a:lnTo>
                  <a:lnTo>
                    <a:pt x="1165390" y="478129"/>
                  </a:lnTo>
                  <a:lnTo>
                    <a:pt x="1183563" y="474256"/>
                  </a:lnTo>
                  <a:lnTo>
                    <a:pt x="1202258" y="472871"/>
                  </a:lnTo>
                  <a:lnTo>
                    <a:pt x="1229093" y="477431"/>
                  </a:lnTo>
                  <a:lnTo>
                    <a:pt x="1244650" y="488683"/>
                  </a:lnTo>
                  <a:lnTo>
                    <a:pt x="1251839" y="503059"/>
                  </a:lnTo>
                  <a:lnTo>
                    <a:pt x="1253591" y="516940"/>
                  </a:lnTo>
                  <a:lnTo>
                    <a:pt x="1253591" y="521093"/>
                  </a:lnTo>
                  <a:lnTo>
                    <a:pt x="1190815" y="526821"/>
                  </a:lnTo>
                  <a:lnTo>
                    <a:pt x="1143685" y="544690"/>
                  </a:lnTo>
                  <a:lnTo>
                    <a:pt x="1114044" y="574611"/>
                  </a:lnTo>
                  <a:lnTo>
                    <a:pt x="1103757" y="616483"/>
                  </a:lnTo>
                  <a:lnTo>
                    <a:pt x="1109014" y="644423"/>
                  </a:lnTo>
                  <a:lnTo>
                    <a:pt x="1124369" y="668464"/>
                  </a:lnTo>
                  <a:lnTo>
                    <a:pt x="1149248" y="685317"/>
                  </a:lnTo>
                  <a:lnTo>
                    <a:pt x="1183081" y="691667"/>
                  </a:lnTo>
                  <a:lnTo>
                    <a:pt x="1206347" y="689165"/>
                  </a:lnTo>
                  <a:lnTo>
                    <a:pt x="1226832" y="682205"/>
                  </a:lnTo>
                  <a:lnTo>
                    <a:pt x="1244104" y="671537"/>
                  </a:lnTo>
                  <a:lnTo>
                    <a:pt x="1257744" y="657961"/>
                  </a:lnTo>
                  <a:lnTo>
                    <a:pt x="1259293" y="657961"/>
                  </a:lnTo>
                  <a:lnTo>
                    <a:pt x="1263446" y="685952"/>
                  </a:lnTo>
                  <a:lnTo>
                    <a:pt x="1320990" y="685952"/>
                  </a:lnTo>
                  <a:close/>
                </a:path>
                <a:path w="2151380" h="692150">
                  <a:moveTo>
                    <a:pt x="1566430" y="439699"/>
                  </a:moveTo>
                  <a:lnTo>
                    <a:pt x="1553946" y="435000"/>
                  </a:lnTo>
                  <a:lnTo>
                    <a:pt x="1538884" y="431215"/>
                  </a:lnTo>
                  <a:lnTo>
                    <a:pt x="1522183" y="428701"/>
                  </a:lnTo>
                  <a:lnTo>
                    <a:pt x="1504746" y="427786"/>
                  </a:lnTo>
                  <a:lnTo>
                    <a:pt x="1456080" y="434530"/>
                  </a:lnTo>
                  <a:lnTo>
                    <a:pt x="1416989" y="453428"/>
                  </a:lnTo>
                  <a:lnTo>
                    <a:pt x="1388160" y="482434"/>
                  </a:lnTo>
                  <a:lnTo>
                    <a:pt x="1370342" y="519493"/>
                  </a:lnTo>
                  <a:lnTo>
                    <a:pt x="1364246" y="562571"/>
                  </a:lnTo>
                  <a:lnTo>
                    <a:pt x="1370215" y="606056"/>
                  </a:lnTo>
                  <a:lnTo>
                    <a:pt x="1387348" y="641832"/>
                  </a:lnTo>
                  <a:lnTo>
                    <a:pt x="1414513" y="668769"/>
                  </a:lnTo>
                  <a:lnTo>
                    <a:pt x="1450568" y="685761"/>
                  </a:lnTo>
                  <a:lnTo>
                    <a:pt x="1494358" y="691667"/>
                  </a:lnTo>
                  <a:lnTo>
                    <a:pt x="1516989" y="690435"/>
                  </a:lnTo>
                  <a:lnTo>
                    <a:pt x="1565910" y="678180"/>
                  </a:lnTo>
                  <a:lnTo>
                    <a:pt x="1557108" y="631012"/>
                  </a:lnTo>
                  <a:lnTo>
                    <a:pt x="1547126" y="634733"/>
                  </a:lnTo>
                  <a:lnTo>
                    <a:pt x="1535645" y="637882"/>
                  </a:lnTo>
                  <a:lnTo>
                    <a:pt x="1522323" y="640041"/>
                  </a:lnTo>
                  <a:lnTo>
                    <a:pt x="1506804" y="640854"/>
                  </a:lnTo>
                  <a:lnTo>
                    <a:pt x="1476362" y="635431"/>
                  </a:lnTo>
                  <a:lnTo>
                    <a:pt x="1451851" y="619607"/>
                  </a:lnTo>
                  <a:lnTo>
                    <a:pt x="1435506" y="594055"/>
                  </a:lnTo>
                  <a:lnTo>
                    <a:pt x="1429562" y="559460"/>
                  </a:lnTo>
                  <a:lnTo>
                    <a:pt x="1434553" y="527202"/>
                  </a:lnTo>
                  <a:lnTo>
                    <a:pt x="1449717" y="501205"/>
                  </a:lnTo>
                  <a:lnTo>
                    <a:pt x="1474101" y="483857"/>
                  </a:lnTo>
                  <a:lnTo>
                    <a:pt x="1506804" y="477558"/>
                  </a:lnTo>
                  <a:lnTo>
                    <a:pt x="1522501" y="478434"/>
                  </a:lnTo>
                  <a:lnTo>
                    <a:pt x="1535582" y="480720"/>
                  </a:lnTo>
                  <a:lnTo>
                    <a:pt x="1546326" y="483895"/>
                  </a:lnTo>
                  <a:lnTo>
                    <a:pt x="1555026" y="487400"/>
                  </a:lnTo>
                  <a:lnTo>
                    <a:pt x="1566430" y="439699"/>
                  </a:lnTo>
                  <a:close/>
                </a:path>
                <a:path w="2151380" h="692150">
                  <a:moveTo>
                    <a:pt x="1838312" y="537159"/>
                  </a:moveTo>
                  <a:lnTo>
                    <a:pt x="1830590" y="485952"/>
                  </a:lnTo>
                  <a:lnTo>
                    <a:pt x="1810385" y="452145"/>
                  </a:lnTo>
                  <a:lnTo>
                    <a:pt x="1782102" y="433501"/>
                  </a:lnTo>
                  <a:lnTo>
                    <a:pt x="1750174" y="427786"/>
                  </a:lnTo>
                  <a:lnTo>
                    <a:pt x="1738337" y="428548"/>
                  </a:lnTo>
                  <a:lnTo>
                    <a:pt x="1697316" y="444881"/>
                  </a:lnTo>
                  <a:lnTo>
                    <a:pt x="1675003" y="468210"/>
                  </a:lnTo>
                  <a:lnTo>
                    <a:pt x="1673974" y="468210"/>
                  </a:lnTo>
                  <a:lnTo>
                    <a:pt x="1673974" y="317868"/>
                  </a:lnTo>
                  <a:lnTo>
                    <a:pt x="1609674" y="317868"/>
                  </a:lnTo>
                  <a:lnTo>
                    <a:pt x="1609674" y="685965"/>
                  </a:lnTo>
                  <a:lnTo>
                    <a:pt x="1673974" y="685965"/>
                  </a:lnTo>
                  <a:lnTo>
                    <a:pt x="1673974" y="527850"/>
                  </a:lnTo>
                  <a:lnTo>
                    <a:pt x="1674482" y="521093"/>
                  </a:lnTo>
                  <a:lnTo>
                    <a:pt x="1708569" y="483031"/>
                  </a:lnTo>
                  <a:lnTo>
                    <a:pt x="1725815" y="480136"/>
                  </a:lnTo>
                  <a:lnTo>
                    <a:pt x="1748294" y="485013"/>
                  </a:lnTo>
                  <a:lnTo>
                    <a:pt x="1763395" y="498475"/>
                  </a:lnTo>
                  <a:lnTo>
                    <a:pt x="1771891" y="518858"/>
                  </a:lnTo>
                  <a:lnTo>
                    <a:pt x="1774545" y="544436"/>
                  </a:lnTo>
                  <a:lnTo>
                    <a:pt x="1774545" y="685965"/>
                  </a:lnTo>
                  <a:lnTo>
                    <a:pt x="1838312" y="685965"/>
                  </a:lnTo>
                  <a:lnTo>
                    <a:pt x="1838312" y="537159"/>
                  </a:lnTo>
                  <a:close/>
                </a:path>
                <a:path w="2151380" h="692150">
                  <a:moveTo>
                    <a:pt x="1987791" y="185407"/>
                  </a:moveTo>
                  <a:lnTo>
                    <a:pt x="1866099" y="63703"/>
                  </a:lnTo>
                  <a:lnTo>
                    <a:pt x="1860283" y="68338"/>
                  </a:lnTo>
                  <a:lnTo>
                    <a:pt x="1854708" y="73228"/>
                  </a:lnTo>
                  <a:lnTo>
                    <a:pt x="1849361" y="78371"/>
                  </a:lnTo>
                  <a:lnTo>
                    <a:pt x="1844243" y="83769"/>
                  </a:lnTo>
                  <a:lnTo>
                    <a:pt x="1945894" y="185407"/>
                  </a:lnTo>
                  <a:lnTo>
                    <a:pt x="1945894" y="193687"/>
                  </a:lnTo>
                  <a:lnTo>
                    <a:pt x="1844243" y="295338"/>
                  </a:lnTo>
                  <a:lnTo>
                    <a:pt x="1849361" y="300723"/>
                  </a:lnTo>
                  <a:lnTo>
                    <a:pt x="1854708" y="305866"/>
                  </a:lnTo>
                  <a:lnTo>
                    <a:pt x="1860283" y="310756"/>
                  </a:lnTo>
                  <a:lnTo>
                    <a:pt x="1866099" y="315391"/>
                  </a:lnTo>
                  <a:lnTo>
                    <a:pt x="1987791" y="193687"/>
                  </a:lnTo>
                  <a:lnTo>
                    <a:pt x="1987791" y="185407"/>
                  </a:lnTo>
                  <a:close/>
                </a:path>
                <a:path w="2151380" h="692150">
                  <a:moveTo>
                    <a:pt x="2119566" y="189547"/>
                  </a:moveTo>
                  <a:lnTo>
                    <a:pt x="2111514" y="139585"/>
                  </a:lnTo>
                  <a:lnTo>
                    <a:pt x="2089073" y="96189"/>
                  </a:lnTo>
                  <a:lnTo>
                    <a:pt x="2054847" y="61976"/>
                  </a:lnTo>
                  <a:lnTo>
                    <a:pt x="2011451" y="39535"/>
                  </a:lnTo>
                  <a:lnTo>
                    <a:pt x="1961489" y="31470"/>
                  </a:lnTo>
                  <a:lnTo>
                    <a:pt x="1942274" y="32651"/>
                  </a:lnTo>
                  <a:lnTo>
                    <a:pt x="1923757" y="36068"/>
                  </a:lnTo>
                  <a:lnTo>
                    <a:pt x="1906054" y="41579"/>
                  </a:lnTo>
                  <a:lnTo>
                    <a:pt x="1889302" y="49022"/>
                  </a:lnTo>
                  <a:lnTo>
                    <a:pt x="2025675" y="185407"/>
                  </a:lnTo>
                  <a:lnTo>
                    <a:pt x="2025675" y="193687"/>
                  </a:lnTo>
                  <a:lnTo>
                    <a:pt x="1889302" y="330073"/>
                  </a:lnTo>
                  <a:lnTo>
                    <a:pt x="1906054" y="337515"/>
                  </a:lnTo>
                  <a:lnTo>
                    <a:pt x="1923757" y="343027"/>
                  </a:lnTo>
                  <a:lnTo>
                    <a:pt x="1942274" y="346456"/>
                  </a:lnTo>
                  <a:lnTo>
                    <a:pt x="1961489" y="347624"/>
                  </a:lnTo>
                  <a:lnTo>
                    <a:pt x="2011451" y="339559"/>
                  </a:lnTo>
                  <a:lnTo>
                    <a:pt x="2054847" y="317119"/>
                  </a:lnTo>
                  <a:lnTo>
                    <a:pt x="2089073" y="282905"/>
                  </a:lnTo>
                  <a:lnTo>
                    <a:pt x="2111514" y="239509"/>
                  </a:lnTo>
                  <a:lnTo>
                    <a:pt x="2119566" y="189547"/>
                  </a:lnTo>
                  <a:close/>
                </a:path>
                <a:path w="2151380" h="692150">
                  <a:moveTo>
                    <a:pt x="2151037" y="189547"/>
                  </a:moveTo>
                  <a:lnTo>
                    <a:pt x="2144268" y="139153"/>
                  </a:lnTo>
                  <a:lnTo>
                    <a:pt x="2138464" y="125412"/>
                  </a:lnTo>
                  <a:lnTo>
                    <a:pt x="2138464" y="189547"/>
                  </a:lnTo>
                  <a:lnTo>
                    <a:pt x="2132152" y="236588"/>
                  </a:lnTo>
                  <a:lnTo>
                    <a:pt x="2114308" y="278866"/>
                  </a:lnTo>
                  <a:lnTo>
                    <a:pt x="2086635" y="314693"/>
                  </a:lnTo>
                  <a:lnTo>
                    <a:pt x="2050808" y="342366"/>
                  </a:lnTo>
                  <a:lnTo>
                    <a:pt x="2008530" y="360197"/>
                  </a:lnTo>
                  <a:lnTo>
                    <a:pt x="1961489" y="366522"/>
                  </a:lnTo>
                  <a:lnTo>
                    <a:pt x="1914436" y="360197"/>
                  </a:lnTo>
                  <a:lnTo>
                    <a:pt x="1872170" y="342366"/>
                  </a:lnTo>
                  <a:lnTo>
                    <a:pt x="1836343" y="314693"/>
                  </a:lnTo>
                  <a:lnTo>
                    <a:pt x="1808670" y="278866"/>
                  </a:lnTo>
                  <a:lnTo>
                    <a:pt x="1790839" y="236588"/>
                  </a:lnTo>
                  <a:lnTo>
                    <a:pt x="1784515" y="189547"/>
                  </a:lnTo>
                  <a:lnTo>
                    <a:pt x="1790839" y="142506"/>
                  </a:lnTo>
                  <a:lnTo>
                    <a:pt x="1808670" y="100228"/>
                  </a:lnTo>
                  <a:lnTo>
                    <a:pt x="1836343" y="64414"/>
                  </a:lnTo>
                  <a:lnTo>
                    <a:pt x="1872170" y="36741"/>
                  </a:lnTo>
                  <a:lnTo>
                    <a:pt x="1914436" y="18897"/>
                  </a:lnTo>
                  <a:lnTo>
                    <a:pt x="1961489" y="12573"/>
                  </a:lnTo>
                  <a:lnTo>
                    <a:pt x="2008530" y="18897"/>
                  </a:lnTo>
                  <a:lnTo>
                    <a:pt x="2050808" y="36741"/>
                  </a:lnTo>
                  <a:lnTo>
                    <a:pt x="2086635" y="64414"/>
                  </a:lnTo>
                  <a:lnTo>
                    <a:pt x="2114308" y="100228"/>
                  </a:lnTo>
                  <a:lnTo>
                    <a:pt x="2132152" y="142506"/>
                  </a:lnTo>
                  <a:lnTo>
                    <a:pt x="2138464" y="189547"/>
                  </a:lnTo>
                  <a:lnTo>
                    <a:pt x="2138464" y="125412"/>
                  </a:lnTo>
                  <a:lnTo>
                    <a:pt x="2095525" y="55511"/>
                  </a:lnTo>
                  <a:lnTo>
                    <a:pt x="2057158" y="25882"/>
                  </a:lnTo>
                  <a:lnTo>
                    <a:pt x="2011883" y="6769"/>
                  </a:lnTo>
                  <a:lnTo>
                    <a:pt x="1961489" y="0"/>
                  </a:lnTo>
                  <a:lnTo>
                    <a:pt x="1911096" y="6769"/>
                  </a:lnTo>
                  <a:lnTo>
                    <a:pt x="1865820" y="25882"/>
                  </a:lnTo>
                  <a:lnTo>
                    <a:pt x="1827453" y="55511"/>
                  </a:lnTo>
                  <a:lnTo>
                    <a:pt x="1797812" y="93878"/>
                  </a:lnTo>
                  <a:lnTo>
                    <a:pt x="1778711" y="139153"/>
                  </a:lnTo>
                  <a:lnTo>
                    <a:pt x="1771942" y="189547"/>
                  </a:lnTo>
                  <a:lnTo>
                    <a:pt x="1778711" y="239941"/>
                  </a:lnTo>
                  <a:lnTo>
                    <a:pt x="1797812" y="285216"/>
                  </a:lnTo>
                  <a:lnTo>
                    <a:pt x="1827453" y="323583"/>
                  </a:lnTo>
                  <a:lnTo>
                    <a:pt x="1865820" y="353225"/>
                  </a:lnTo>
                  <a:lnTo>
                    <a:pt x="1911096" y="372325"/>
                  </a:lnTo>
                  <a:lnTo>
                    <a:pt x="1961489" y="379095"/>
                  </a:lnTo>
                  <a:lnTo>
                    <a:pt x="2011883" y="372325"/>
                  </a:lnTo>
                  <a:lnTo>
                    <a:pt x="2025637" y="366522"/>
                  </a:lnTo>
                  <a:lnTo>
                    <a:pt x="2057158" y="353225"/>
                  </a:lnTo>
                  <a:lnTo>
                    <a:pt x="2095525" y="323583"/>
                  </a:lnTo>
                  <a:lnTo>
                    <a:pt x="2125154" y="285216"/>
                  </a:lnTo>
                  <a:lnTo>
                    <a:pt x="2144268" y="239941"/>
                  </a:lnTo>
                  <a:lnTo>
                    <a:pt x="2151037" y="1895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75569DFD-A14C-8A23-B274-568914ED2980}"/>
              </a:ext>
            </a:extLst>
          </p:cNvPr>
          <p:cNvSpPr txBox="1"/>
          <p:nvPr userDrawn="1"/>
        </p:nvSpPr>
        <p:spPr>
          <a:xfrm>
            <a:off x="10316238" y="6372787"/>
            <a:ext cx="1144412" cy="162181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001" b="1" dirty="0">
                <a:solidFill>
                  <a:srgbClr val="FFFFFF"/>
                </a:solidFill>
                <a:latin typeface="MyriadPro-Semibold"/>
                <a:cs typeface="MyriadPro-Semibold"/>
              </a:rPr>
              <a:t>25</a:t>
            </a:r>
            <a:r>
              <a:rPr sz="1001" b="1" spc="85" dirty="0">
                <a:solidFill>
                  <a:srgbClr val="FFFFFF"/>
                </a:solidFill>
                <a:latin typeface="MyriadPro-Semibold"/>
                <a:cs typeface="MyriadPro-Semibold"/>
              </a:rPr>
              <a:t> </a:t>
            </a:r>
            <a:r>
              <a:rPr sz="1001" b="1" dirty="0">
                <a:solidFill>
                  <a:srgbClr val="FFFFFF"/>
                </a:solidFill>
                <a:latin typeface="MyriadPro-Semibold"/>
                <a:cs typeface="MyriadPro-Semibold"/>
              </a:rPr>
              <a:t>years</a:t>
            </a:r>
            <a:r>
              <a:rPr sz="1001" b="1" spc="97" dirty="0">
                <a:solidFill>
                  <a:srgbClr val="FFFFFF"/>
                </a:solidFill>
                <a:latin typeface="MyriadPro-Semibold"/>
                <a:cs typeface="MyriadPro-Semibold"/>
              </a:rPr>
              <a:t> </a:t>
            </a:r>
            <a:r>
              <a:rPr sz="1001" dirty="0">
                <a:solidFill>
                  <a:srgbClr val="FFFFFF"/>
                </a:solidFill>
                <a:latin typeface="Myriad Pro"/>
                <a:cs typeface="Myriad Pro"/>
              </a:rPr>
              <a:t>of</a:t>
            </a:r>
            <a:r>
              <a:rPr sz="1001" spc="94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1" spc="-6" dirty="0">
                <a:solidFill>
                  <a:srgbClr val="FFFFFF"/>
                </a:solidFill>
                <a:latin typeface="Myriad Pro"/>
                <a:cs typeface="Myriad Pro"/>
              </a:rPr>
              <a:t>research</a:t>
            </a:r>
            <a:endParaRPr sz="1001" dirty="0">
              <a:latin typeface="Myriad Pro"/>
              <a:cs typeface="Myriad Pro"/>
            </a:endParaRP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FFEF3D59-3927-F015-B216-1AEEAC1E17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0531" y="2085547"/>
            <a:ext cx="2347913" cy="2328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icon</a:t>
            </a:r>
            <a:endParaRPr lang="en-I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0A694D-06C3-F4FD-AEC8-C697ED9D1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547938"/>
            <a:ext cx="7406640" cy="17621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508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18B78B2-9F2A-6501-3BF5-F91F4295026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23600-8F3C-F278-EFD5-9ED8FBBCB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" y="1285333"/>
            <a:ext cx="11602590" cy="4790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8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8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8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8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8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C2340DC-6C45-90C7-3DBA-A64B5C715084}"/>
              </a:ext>
            </a:extLst>
          </p:cNvPr>
          <p:cNvSpPr/>
          <p:nvPr userDrawn="1"/>
        </p:nvSpPr>
        <p:spPr>
          <a:xfrm>
            <a:off x="3" y="1"/>
            <a:ext cx="11850237" cy="874372"/>
          </a:xfrm>
          <a:custGeom>
            <a:avLst/>
            <a:gdLst/>
            <a:ahLst/>
            <a:cxnLst/>
            <a:rect l="l" t="t" r="r" b="b"/>
            <a:pathLst>
              <a:path w="18230215" h="1340485">
                <a:moveTo>
                  <a:pt x="18229811" y="0"/>
                </a:moveTo>
                <a:lnTo>
                  <a:pt x="0" y="0"/>
                </a:lnTo>
                <a:lnTo>
                  <a:pt x="0" y="1340273"/>
                </a:lnTo>
                <a:lnTo>
                  <a:pt x="18030990" y="1340273"/>
                </a:lnTo>
                <a:lnTo>
                  <a:pt x="18076578" y="1335022"/>
                </a:lnTo>
                <a:lnTo>
                  <a:pt x="18118427" y="1320065"/>
                </a:lnTo>
                <a:lnTo>
                  <a:pt x="18155343" y="1296595"/>
                </a:lnTo>
                <a:lnTo>
                  <a:pt x="18186133" y="1265805"/>
                </a:lnTo>
                <a:lnTo>
                  <a:pt x="18209603" y="1228889"/>
                </a:lnTo>
                <a:lnTo>
                  <a:pt x="18224560" y="1187040"/>
                </a:lnTo>
                <a:lnTo>
                  <a:pt x="18229811" y="1141452"/>
                </a:lnTo>
                <a:lnTo>
                  <a:pt x="18229811" y="0"/>
                </a:lnTo>
                <a:close/>
              </a:path>
            </a:pathLst>
          </a:custGeom>
          <a:solidFill>
            <a:srgbClr val="AD19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C45A9F53-8B9B-79E7-01BC-2850463C445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44820" y="49516"/>
            <a:ext cx="764474" cy="764474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3A298DCE-2BA2-691A-6922-1795F5B34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8743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ts val="2500"/>
              </a:lnSpc>
              <a:defRPr sz="2400" b="1" baseline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86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CF54679-382D-30A4-4866-41C833402F3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210F19B-E61B-406C-91F0-B6B1373A9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5164" y="1285331"/>
            <a:ext cx="5649386" cy="4790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6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6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58A5D75-A3D2-12F1-8FF8-1C86CFB68A1C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>
          <a:xfrm>
            <a:off x="6200854" y="1285331"/>
            <a:ext cx="5649386" cy="47905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6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6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6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9DCED2F-DCF7-EF53-A49C-4EC904DB95A3}"/>
              </a:ext>
            </a:extLst>
          </p:cNvPr>
          <p:cNvSpPr/>
          <p:nvPr userDrawn="1"/>
        </p:nvSpPr>
        <p:spPr>
          <a:xfrm>
            <a:off x="3" y="1"/>
            <a:ext cx="11850237" cy="874372"/>
          </a:xfrm>
          <a:custGeom>
            <a:avLst/>
            <a:gdLst/>
            <a:ahLst/>
            <a:cxnLst/>
            <a:rect l="l" t="t" r="r" b="b"/>
            <a:pathLst>
              <a:path w="18230215" h="1340485">
                <a:moveTo>
                  <a:pt x="18229811" y="0"/>
                </a:moveTo>
                <a:lnTo>
                  <a:pt x="0" y="0"/>
                </a:lnTo>
                <a:lnTo>
                  <a:pt x="0" y="1340273"/>
                </a:lnTo>
                <a:lnTo>
                  <a:pt x="18030990" y="1340273"/>
                </a:lnTo>
                <a:lnTo>
                  <a:pt x="18076578" y="1335022"/>
                </a:lnTo>
                <a:lnTo>
                  <a:pt x="18118427" y="1320065"/>
                </a:lnTo>
                <a:lnTo>
                  <a:pt x="18155343" y="1296595"/>
                </a:lnTo>
                <a:lnTo>
                  <a:pt x="18186133" y="1265805"/>
                </a:lnTo>
                <a:lnTo>
                  <a:pt x="18209603" y="1228889"/>
                </a:lnTo>
                <a:lnTo>
                  <a:pt x="18224560" y="1187040"/>
                </a:lnTo>
                <a:lnTo>
                  <a:pt x="18229811" y="1141452"/>
                </a:lnTo>
                <a:lnTo>
                  <a:pt x="18229811" y="0"/>
                </a:lnTo>
                <a:close/>
              </a:path>
            </a:pathLst>
          </a:custGeom>
          <a:solidFill>
            <a:srgbClr val="AD19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05D395D0-951E-F765-23E5-8FF8612102BC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44820" y="49516"/>
            <a:ext cx="764474" cy="764474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F4FD3A26-4338-0FF9-0E44-214E18015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8743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ts val="2500"/>
              </a:lnSpc>
              <a:defRPr sz="2400" b="1" baseline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778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CF54679-382D-30A4-4866-41C833402F3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B3CCEAB-4CA7-0860-B6AA-D25D52A3A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975" y="1285332"/>
            <a:ext cx="3822701" cy="4790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4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4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3748F5-6E41-CFE3-3073-D9ADE6D97AC1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>
          <a:xfrm>
            <a:off x="4184651" y="1285332"/>
            <a:ext cx="3822701" cy="4790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4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4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5962169-94C1-4561-30BB-30E606C780A6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8188327" y="1285332"/>
            <a:ext cx="3822701" cy="4790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buClr>
                <a:srgbClr val="A71930"/>
              </a:buClr>
              <a:buFontTx/>
              <a:buBlip>
                <a:blip r:embed="rId2"/>
              </a:buBlip>
              <a:defRPr sz="1400" b="0">
                <a:latin typeface="Calibri" panose="020F0502020204030204" pitchFamily="34" charset="0"/>
                <a:cs typeface="Arial" pitchFamily="34" charset="0"/>
              </a:defRPr>
            </a:lvl1pPr>
            <a:lvl2pPr marL="685800" indent="-228600">
              <a:spcBef>
                <a:spcPts val="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400" b="0">
                <a:latin typeface="Calibri" panose="020F0502020204030204" pitchFamily="34" charset="0"/>
              </a:defRPr>
            </a:lvl2pPr>
            <a:lvl3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3pPr>
            <a:lvl4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4pPr>
            <a:lvl5pPr>
              <a:spcBef>
                <a:spcPts val="0"/>
              </a:spcBef>
              <a:buClr>
                <a:srgbClr val="A71930"/>
              </a:buClr>
              <a:defRPr sz="1400" b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81C0783C-FCE8-AF8A-4E5B-E96A7D068C27}"/>
              </a:ext>
            </a:extLst>
          </p:cNvPr>
          <p:cNvSpPr/>
          <p:nvPr userDrawn="1"/>
        </p:nvSpPr>
        <p:spPr>
          <a:xfrm>
            <a:off x="3" y="1"/>
            <a:ext cx="11850237" cy="874372"/>
          </a:xfrm>
          <a:custGeom>
            <a:avLst/>
            <a:gdLst/>
            <a:ahLst/>
            <a:cxnLst/>
            <a:rect l="l" t="t" r="r" b="b"/>
            <a:pathLst>
              <a:path w="18230215" h="1340485">
                <a:moveTo>
                  <a:pt x="18229811" y="0"/>
                </a:moveTo>
                <a:lnTo>
                  <a:pt x="0" y="0"/>
                </a:lnTo>
                <a:lnTo>
                  <a:pt x="0" y="1340273"/>
                </a:lnTo>
                <a:lnTo>
                  <a:pt x="18030990" y="1340273"/>
                </a:lnTo>
                <a:lnTo>
                  <a:pt x="18076578" y="1335022"/>
                </a:lnTo>
                <a:lnTo>
                  <a:pt x="18118427" y="1320065"/>
                </a:lnTo>
                <a:lnTo>
                  <a:pt x="18155343" y="1296595"/>
                </a:lnTo>
                <a:lnTo>
                  <a:pt x="18186133" y="1265805"/>
                </a:lnTo>
                <a:lnTo>
                  <a:pt x="18209603" y="1228889"/>
                </a:lnTo>
                <a:lnTo>
                  <a:pt x="18224560" y="1187040"/>
                </a:lnTo>
                <a:lnTo>
                  <a:pt x="18229811" y="1141452"/>
                </a:lnTo>
                <a:lnTo>
                  <a:pt x="18229811" y="0"/>
                </a:lnTo>
                <a:close/>
              </a:path>
            </a:pathLst>
          </a:custGeom>
          <a:solidFill>
            <a:srgbClr val="AD19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object 4">
            <a:extLst>
              <a:ext uri="{FF2B5EF4-FFF2-40B4-BE49-F238E27FC236}">
                <a16:creationId xmlns:a16="http://schemas.microsoft.com/office/drawing/2014/main" id="{3FF32525-737E-F5A8-A28B-F13714EBE9B3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44820" y="49516"/>
            <a:ext cx="764474" cy="764474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4F56F923-1CBD-3A11-E536-A598A7826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8743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ts val="2500"/>
              </a:lnSpc>
              <a:defRPr sz="2400" b="1" baseline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32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5">
            <a:extLst>
              <a:ext uri="{FF2B5EF4-FFF2-40B4-BE49-F238E27FC236}">
                <a16:creationId xmlns:a16="http://schemas.microsoft.com/office/drawing/2014/main" id="{540140EC-12FE-CD71-9E0E-1BF15B9D16A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56558" y="158008"/>
            <a:ext cx="740998" cy="75544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FAF4597A-EEF9-2905-1638-96B52660CCB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0" y="1"/>
            <a:ext cx="9889067" cy="9547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EE6C619-C9A3-DBC3-8BAB-5EE798EF9A5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19B38F-1682-2574-1352-5A5707ABD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10515600" cy="8743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ts val="2500"/>
              </a:lnSpc>
              <a:defRPr sz="2200" b="1" baseline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79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EBC61D-4BDA-976C-03F7-0101DF096B93}"/>
              </a:ext>
            </a:extLst>
          </p:cNvPr>
          <p:cNvSpPr/>
          <p:nvPr userDrawn="1"/>
        </p:nvSpPr>
        <p:spPr>
          <a:xfrm>
            <a:off x="19050" y="992842"/>
            <a:ext cx="4146534" cy="5302250"/>
          </a:xfrm>
          <a:prstGeom prst="rect">
            <a:avLst/>
          </a:prstGeom>
          <a:solidFill>
            <a:sysClr val="window" lastClr="FFFFFF">
              <a:alpha val="83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2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28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B7CD52F6-85DE-98FF-B597-9F6A3918A98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grpSp>
        <p:nvGrpSpPr>
          <p:cNvPr id="3" name="object 4">
            <a:extLst>
              <a:ext uri="{FF2B5EF4-FFF2-40B4-BE49-F238E27FC236}">
                <a16:creationId xmlns:a16="http://schemas.microsoft.com/office/drawing/2014/main" id="{D8B2E2E2-A844-A55C-3C98-04604BBE588F}"/>
              </a:ext>
            </a:extLst>
          </p:cNvPr>
          <p:cNvGrpSpPr/>
          <p:nvPr userDrawn="1"/>
        </p:nvGrpSpPr>
        <p:grpSpPr>
          <a:xfrm>
            <a:off x="10083519" y="5701899"/>
            <a:ext cx="1790935" cy="1155964"/>
            <a:chOff x="16627763" y="9402854"/>
            <a:chExt cx="2953385" cy="190627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B06DB01-872C-ACDE-AB23-A3CD9BC2A25B}"/>
                </a:ext>
              </a:extLst>
            </p:cNvPr>
            <p:cNvSpPr/>
            <p:nvPr/>
          </p:nvSpPr>
          <p:spPr>
            <a:xfrm>
              <a:off x="16627763" y="9402854"/>
              <a:ext cx="2953385" cy="1906270"/>
            </a:xfrm>
            <a:custGeom>
              <a:avLst/>
              <a:gdLst/>
              <a:ahLst/>
              <a:cxnLst/>
              <a:rect l="l" t="t" r="r" b="b"/>
              <a:pathLst>
                <a:path w="2953384" h="1906270">
                  <a:moveTo>
                    <a:pt x="2740157" y="0"/>
                  </a:moveTo>
                  <a:lnTo>
                    <a:pt x="212642" y="0"/>
                  </a:lnTo>
                  <a:lnTo>
                    <a:pt x="163885" y="5615"/>
                  </a:lnTo>
                  <a:lnTo>
                    <a:pt x="119126" y="21612"/>
                  </a:lnTo>
                  <a:lnTo>
                    <a:pt x="79644" y="46714"/>
                  </a:lnTo>
                  <a:lnTo>
                    <a:pt x="46714" y="79644"/>
                  </a:lnTo>
                  <a:lnTo>
                    <a:pt x="21612" y="119126"/>
                  </a:lnTo>
                  <a:lnTo>
                    <a:pt x="5615" y="163885"/>
                  </a:lnTo>
                  <a:lnTo>
                    <a:pt x="0" y="212642"/>
                  </a:lnTo>
                  <a:lnTo>
                    <a:pt x="0" y="1905701"/>
                  </a:lnTo>
                  <a:lnTo>
                    <a:pt x="2952789" y="1905701"/>
                  </a:lnTo>
                  <a:lnTo>
                    <a:pt x="2952789" y="212642"/>
                  </a:lnTo>
                  <a:lnTo>
                    <a:pt x="2947173" y="163885"/>
                  </a:lnTo>
                  <a:lnTo>
                    <a:pt x="2931177" y="119126"/>
                  </a:lnTo>
                  <a:lnTo>
                    <a:pt x="2906075" y="79644"/>
                  </a:lnTo>
                  <a:lnTo>
                    <a:pt x="2873146" y="46714"/>
                  </a:lnTo>
                  <a:lnTo>
                    <a:pt x="2833666" y="21612"/>
                  </a:lnTo>
                  <a:lnTo>
                    <a:pt x="2788911" y="5615"/>
                  </a:lnTo>
                  <a:lnTo>
                    <a:pt x="2740157" y="0"/>
                  </a:lnTo>
                  <a:close/>
                </a:path>
              </a:pathLst>
            </a:custGeom>
            <a:solidFill>
              <a:srgbClr val="AD192B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0C6B8636-2BCB-702F-2E6F-339AACA8BD0B}"/>
                </a:ext>
              </a:extLst>
            </p:cNvPr>
            <p:cNvSpPr/>
            <p:nvPr/>
          </p:nvSpPr>
          <p:spPr>
            <a:xfrm>
              <a:off x="17033038" y="9808723"/>
              <a:ext cx="2151380" cy="692150"/>
            </a:xfrm>
            <a:custGeom>
              <a:avLst/>
              <a:gdLst/>
              <a:ahLst/>
              <a:cxnLst/>
              <a:rect l="l" t="t" r="r" b="b"/>
              <a:pathLst>
                <a:path w="2151380" h="692150">
                  <a:moveTo>
                    <a:pt x="217233" y="685952"/>
                  </a:moveTo>
                  <a:lnTo>
                    <a:pt x="215569" y="673125"/>
                  </a:lnTo>
                  <a:lnTo>
                    <a:pt x="214439" y="658355"/>
                  </a:lnTo>
                  <a:lnTo>
                    <a:pt x="214426" y="657961"/>
                  </a:lnTo>
                  <a:lnTo>
                    <a:pt x="213956" y="646036"/>
                  </a:lnTo>
                  <a:lnTo>
                    <a:pt x="213842" y="643166"/>
                  </a:lnTo>
                  <a:lnTo>
                    <a:pt x="213728" y="635482"/>
                  </a:lnTo>
                  <a:lnTo>
                    <a:pt x="213614" y="562571"/>
                  </a:lnTo>
                  <a:lnTo>
                    <a:pt x="213614" y="534060"/>
                  </a:lnTo>
                  <a:lnTo>
                    <a:pt x="208699" y="494271"/>
                  </a:lnTo>
                  <a:lnTo>
                    <a:pt x="198069" y="472871"/>
                  </a:lnTo>
                  <a:lnTo>
                    <a:pt x="191833" y="460311"/>
                  </a:lnTo>
                  <a:lnTo>
                    <a:pt x="159804" y="436664"/>
                  </a:lnTo>
                  <a:lnTo>
                    <a:pt x="151384" y="435190"/>
                  </a:lnTo>
                  <a:lnTo>
                    <a:pt x="151384" y="562571"/>
                  </a:lnTo>
                  <a:lnTo>
                    <a:pt x="151384" y="601459"/>
                  </a:lnTo>
                  <a:lnTo>
                    <a:pt x="131813" y="635482"/>
                  </a:lnTo>
                  <a:lnTo>
                    <a:pt x="99542" y="646036"/>
                  </a:lnTo>
                  <a:lnTo>
                    <a:pt x="85344" y="643864"/>
                  </a:lnTo>
                  <a:lnTo>
                    <a:pt x="73825" y="637222"/>
                  </a:lnTo>
                  <a:lnTo>
                    <a:pt x="66078" y="625919"/>
                  </a:lnTo>
                  <a:lnTo>
                    <a:pt x="63258" y="609752"/>
                  </a:lnTo>
                  <a:lnTo>
                    <a:pt x="70688" y="586054"/>
                  </a:lnTo>
                  <a:lnTo>
                    <a:pt x="90411" y="571385"/>
                  </a:lnTo>
                  <a:lnTo>
                    <a:pt x="118592" y="564108"/>
                  </a:lnTo>
                  <a:lnTo>
                    <a:pt x="151384" y="562571"/>
                  </a:lnTo>
                  <a:lnTo>
                    <a:pt x="151384" y="435190"/>
                  </a:lnTo>
                  <a:lnTo>
                    <a:pt x="109397" y="427786"/>
                  </a:lnTo>
                  <a:lnTo>
                    <a:pt x="80924" y="429666"/>
                  </a:lnTo>
                  <a:lnTo>
                    <a:pt x="55803" y="434657"/>
                  </a:lnTo>
                  <a:lnTo>
                    <a:pt x="34671" y="441782"/>
                  </a:lnTo>
                  <a:lnTo>
                    <a:pt x="18148" y="450075"/>
                  </a:lnTo>
                  <a:lnTo>
                    <a:pt x="30594" y="491540"/>
                  </a:lnTo>
                  <a:lnTo>
                    <a:pt x="44932" y="484035"/>
                  </a:lnTo>
                  <a:lnTo>
                    <a:pt x="61633" y="478129"/>
                  </a:lnTo>
                  <a:lnTo>
                    <a:pt x="79806" y="474256"/>
                  </a:lnTo>
                  <a:lnTo>
                    <a:pt x="98501" y="472871"/>
                  </a:lnTo>
                  <a:lnTo>
                    <a:pt x="125336" y="477431"/>
                  </a:lnTo>
                  <a:lnTo>
                    <a:pt x="140893" y="488683"/>
                  </a:lnTo>
                  <a:lnTo>
                    <a:pt x="148082" y="503059"/>
                  </a:lnTo>
                  <a:lnTo>
                    <a:pt x="149834" y="516940"/>
                  </a:lnTo>
                  <a:lnTo>
                    <a:pt x="149834" y="521093"/>
                  </a:lnTo>
                  <a:lnTo>
                    <a:pt x="87045" y="526821"/>
                  </a:lnTo>
                  <a:lnTo>
                    <a:pt x="39916" y="544690"/>
                  </a:lnTo>
                  <a:lnTo>
                    <a:pt x="10287" y="574611"/>
                  </a:lnTo>
                  <a:lnTo>
                    <a:pt x="0" y="616483"/>
                  </a:lnTo>
                  <a:lnTo>
                    <a:pt x="5257" y="644423"/>
                  </a:lnTo>
                  <a:lnTo>
                    <a:pt x="20612" y="668464"/>
                  </a:lnTo>
                  <a:lnTo>
                    <a:pt x="45504" y="685317"/>
                  </a:lnTo>
                  <a:lnTo>
                    <a:pt x="79324" y="691667"/>
                  </a:lnTo>
                  <a:lnTo>
                    <a:pt x="102577" y="689165"/>
                  </a:lnTo>
                  <a:lnTo>
                    <a:pt x="123063" y="682205"/>
                  </a:lnTo>
                  <a:lnTo>
                    <a:pt x="140347" y="671537"/>
                  </a:lnTo>
                  <a:lnTo>
                    <a:pt x="153974" y="657961"/>
                  </a:lnTo>
                  <a:lnTo>
                    <a:pt x="155536" y="657961"/>
                  </a:lnTo>
                  <a:lnTo>
                    <a:pt x="159677" y="685952"/>
                  </a:lnTo>
                  <a:lnTo>
                    <a:pt x="217233" y="685952"/>
                  </a:lnTo>
                  <a:close/>
                </a:path>
                <a:path w="2151380" h="692150">
                  <a:moveTo>
                    <a:pt x="634809" y="537159"/>
                  </a:moveTo>
                  <a:lnTo>
                    <a:pt x="627507" y="485952"/>
                  </a:lnTo>
                  <a:lnTo>
                    <a:pt x="608304" y="452145"/>
                  </a:lnTo>
                  <a:lnTo>
                    <a:pt x="581215" y="433501"/>
                  </a:lnTo>
                  <a:lnTo>
                    <a:pt x="550291" y="427786"/>
                  </a:lnTo>
                  <a:lnTo>
                    <a:pt x="535571" y="428752"/>
                  </a:lnTo>
                  <a:lnTo>
                    <a:pt x="499491" y="442823"/>
                  </a:lnTo>
                  <a:lnTo>
                    <a:pt x="468388" y="474446"/>
                  </a:lnTo>
                  <a:lnTo>
                    <a:pt x="467334" y="474446"/>
                  </a:lnTo>
                  <a:lnTo>
                    <a:pt x="456476" y="455333"/>
                  </a:lnTo>
                  <a:lnTo>
                    <a:pt x="440702" y="440613"/>
                  </a:lnTo>
                  <a:lnTo>
                    <a:pt x="420751" y="431139"/>
                  </a:lnTo>
                  <a:lnTo>
                    <a:pt x="397344" y="427786"/>
                  </a:lnTo>
                  <a:lnTo>
                    <a:pt x="369011" y="431736"/>
                  </a:lnTo>
                  <a:lnTo>
                    <a:pt x="347192" y="441909"/>
                  </a:lnTo>
                  <a:lnTo>
                    <a:pt x="331012" y="455777"/>
                  </a:lnTo>
                  <a:lnTo>
                    <a:pt x="319582" y="470814"/>
                  </a:lnTo>
                  <a:lnTo>
                    <a:pt x="318020" y="470814"/>
                  </a:lnTo>
                  <a:lnTo>
                    <a:pt x="315442" y="433476"/>
                  </a:lnTo>
                  <a:lnTo>
                    <a:pt x="260489" y="433476"/>
                  </a:lnTo>
                  <a:lnTo>
                    <a:pt x="261467" y="450329"/>
                  </a:lnTo>
                  <a:lnTo>
                    <a:pt x="262102" y="468350"/>
                  </a:lnTo>
                  <a:lnTo>
                    <a:pt x="262458" y="487718"/>
                  </a:lnTo>
                  <a:lnTo>
                    <a:pt x="262559" y="508647"/>
                  </a:lnTo>
                  <a:lnTo>
                    <a:pt x="262559" y="685965"/>
                  </a:lnTo>
                  <a:lnTo>
                    <a:pt x="324777" y="685965"/>
                  </a:lnTo>
                  <a:lnTo>
                    <a:pt x="324777" y="529386"/>
                  </a:lnTo>
                  <a:lnTo>
                    <a:pt x="325818" y="522135"/>
                  </a:lnTo>
                  <a:lnTo>
                    <a:pt x="357632" y="482803"/>
                  </a:lnTo>
                  <a:lnTo>
                    <a:pt x="374027" y="479615"/>
                  </a:lnTo>
                  <a:lnTo>
                    <a:pt x="393293" y="484060"/>
                  </a:lnTo>
                  <a:lnTo>
                    <a:pt x="406882" y="496468"/>
                  </a:lnTo>
                  <a:lnTo>
                    <a:pt x="414921" y="515493"/>
                  </a:lnTo>
                  <a:lnTo>
                    <a:pt x="417576" y="539775"/>
                  </a:lnTo>
                  <a:lnTo>
                    <a:pt x="417576" y="685965"/>
                  </a:lnTo>
                  <a:lnTo>
                    <a:pt x="479793" y="685965"/>
                  </a:lnTo>
                  <a:lnTo>
                    <a:pt x="479793" y="527316"/>
                  </a:lnTo>
                  <a:lnTo>
                    <a:pt x="481342" y="519557"/>
                  </a:lnTo>
                  <a:lnTo>
                    <a:pt x="512279" y="482333"/>
                  </a:lnTo>
                  <a:lnTo>
                    <a:pt x="527481" y="479615"/>
                  </a:lnTo>
                  <a:lnTo>
                    <a:pt x="547433" y="484162"/>
                  </a:lnTo>
                  <a:lnTo>
                    <a:pt x="561505" y="497306"/>
                  </a:lnTo>
                  <a:lnTo>
                    <a:pt x="569849" y="518337"/>
                  </a:lnTo>
                  <a:lnTo>
                    <a:pt x="572592" y="546506"/>
                  </a:lnTo>
                  <a:lnTo>
                    <a:pt x="572592" y="685965"/>
                  </a:lnTo>
                  <a:lnTo>
                    <a:pt x="634809" y="685965"/>
                  </a:lnTo>
                  <a:lnTo>
                    <a:pt x="634809" y="537159"/>
                  </a:lnTo>
                  <a:close/>
                </a:path>
                <a:path w="2151380" h="692150">
                  <a:moveTo>
                    <a:pt x="868845" y="324091"/>
                  </a:moveTo>
                  <a:lnTo>
                    <a:pt x="806107" y="324091"/>
                  </a:lnTo>
                  <a:lnTo>
                    <a:pt x="760996" y="400812"/>
                  </a:lnTo>
                  <a:lnTo>
                    <a:pt x="805078" y="400812"/>
                  </a:lnTo>
                  <a:lnTo>
                    <a:pt x="868845" y="324091"/>
                  </a:lnTo>
                  <a:close/>
                </a:path>
                <a:path w="2151380" h="692150">
                  <a:moveTo>
                    <a:pt x="895286" y="685965"/>
                  </a:moveTo>
                  <a:lnTo>
                    <a:pt x="893622" y="673138"/>
                  </a:lnTo>
                  <a:lnTo>
                    <a:pt x="892492" y="658355"/>
                  </a:lnTo>
                  <a:lnTo>
                    <a:pt x="892479" y="657961"/>
                  </a:lnTo>
                  <a:lnTo>
                    <a:pt x="892009" y="646036"/>
                  </a:lnTo>
                  <a:lnTo>
                    <a:pt x="891895" y="643166"/>
                  </a:lnTo>
                  <a:lnTo>
                    <a:pt x="891781" y="635482"/>
                  </a:lnTo>
                  <a:lnTo>
                    <a:pt x="891654" y="562571"/>
                  </a:lnTo>
                  <a:lnTo>
                    <a:pt x="891654" y="534060"/>
                  </a:lnTo>
                  <a:lnTo>
                    <a:pt x="886752" y="494271"/>
                  </a:lnTo>
                  <a:lnTo>
                    <a:pt x="876122" y="472871"/>
                  </a:lnTo>
                  <a:lnTo>
                    <a:pt x="869873" y="460311"/>
                  </a:lnTo>
                  <a:lnTo>
                    <a:pt x="837844" y="436651"/>
                  </a:lnTo>
                  <a:lnTo>
                    <a:pt x="829437" y="435178"/>
                  </a:lnTo>
                  <a:lnTo>
                    <a:pt x="829437" y="562571"/>
                  </a:lnTo>
                  <a:lnTo>
                    <a:pt x="829437" y="601459"/>
                  </a:lnTo>
                  <a:lnTo>
                    <a:pt x="809866" y="635482"/>
                  </a:lnTo>
                  <a:lnTo>
                    <a:pt x="777595" y="646036"/>
                  </a:lnTo>
                  <a:lnTo>
                    <a:pt x="763397" y="643877"/>
                  </a:lnTo>
                  <a:lnTo>
                    <a:pt x="751865" y="637235"/>
                  </a:lnTo>
                  <a:lnTo>
                    <a:pt x="744131" y="625919"/>
                  </a:lnTo>
                  <a:lnTo>
                    <a:pt x="741311" y="609752"/>
                  </a:lnTo>
                  <a:lnTo>
                    <a:pt x="748728" y="586054"/>
                  </a:lnTo>
                  <a:lnTo>
                    <a:pt x="768451" y="571385"/>
                  </a:lnTo>
                  <a:lnTo>
                    <a:pt x="796632" y="564108"/>
                  </a:lnTo>
                  <a:lnTo>
                    <a:pt x="829437" y="562571"/>
                  </a:lnTo>
                  <a:lnTo>
                    <a:pt x="829437" y="435178"/>
                  </a:lnTo>
                  <a:lnTo>
                    <a:pt x="787438" y="427774"/>
                  </a:lnTo>
                  <a:lnTo>
                    <a:pt x="758964" y="429653"/>
                  </a:lnTo>
                  <a:lnTo>
                    <a:pt x="733844" y="434644"/>
                  </a:lnTo>
                  <a:lnTo>
                    <a:pt x="712711" y="441769"/>
                  </a:lnTo>
                  <a:lnTo>
                    <a:pt x="696201" y="450075"/>
                  </a:lnTo>
                  <a:lnTo>
                    <a:pt x="708634" y="491540"/>
                  </a:lnTo>
                  <a:lnTo>
                    <a:pt x="722972" y="484035"/>
                  </a:lnTo>
                  <a:lnTo>
                    <a:pt x="739686" y="478129"/>
                  </a:lnTo>
                  <a:lnTo>
                    <a:pt x="757859" y="474256"/>
                  </a:lnTo>
                  <a:lnTo>
                    <a:pt x="776566" y="472871"/>
                  </a:lnTo>
                  <a:lnTo>
                    <a:pt x="803389" y="477431"/>
                  </a:lnTo>
                  <a:lnTo>
                    <a:pt x="818946" y="488683"/>
                  </a:lnTo>
                  <a:lnTo>
                    <a:pt x="826135" y="503059"/>
                  </a:lnTo>
                  <a:lnTo>
                    <a:pt x="827887" y="516940"/>
                  </a:lnTo>
                  <a:lnTo>
                    <a:pt x="827887" y="521093"/>
                  </a:lnTo>
                  <a:lnTo>
                    <a:pt x="765098" y="526821"/>
                  </a:lnTo>
                  <a:lnTo>
                    <a:pt x="717969" y="544690"/>
                  </a:lnTo>
                  <a:lnTo>
                    <a:pt x="688340" y="574611"/>
                  </a:lnTo>
                  <a:lnTo>
                    <a:pt x="678053" y="616496"/>
                  </a:lnTo>
                  <a:lnTo>
                    <a:pt x="683298" y="644423"/>
                  </a:lnTo>
                  <a:lnTo>
                    <a:pt x="698665" y="668464"/>
                  </a:lnTo>
                  <a:lnTo>
                    <a:pt x="723544" y="685317"/>
                  </a:lnTo>
                  <a:lnTo>
                    <a:pt x="757377" y="691667"/>
                  </a:lnTo>
                  <a:lnTo>
                    <a:pt x="780630" y="689165"/>
                  </a:lnTo>
                  <a:lnTo>
                    <a:pt x="801116" y="682205"/>
                  </a:lnTo>
                  <a:lnTo>
                    <a:pt x="818400" y="671537"/>
                  </a:lnTo>
                  <a:lnTo>
                    <a:pt x="832040" y="657961"/>
                  </a:lnTo>
                  <a:lnTo>
                    <a:pt x="833589" y="657961"/>
                  </a:lnTo>
                  <a:lnTo>
                    <a:pt x="837730" y="685965"/>
                  </a:lnTo>
                  <a:lnTo>
                    <a:pt x="895286" y="685965"/>
                  </a:lnTo>
                  <a:close/>
                </a:path>
                <a:path w="2151380" h="692150">
                  <a:moveTo>
                    <a:pt x="1082141" y="428802"/>
                  </a:moveTo>
                  <a:lnTo>
                    <a:pt x="1076960" y="427774"/>
                  </a:lnTo>
                  <a:lnTo>
                    <a:pt x="1073327" y="427253"/>
                  </a:lnTo>
                  <a:lnTo>
                    <a:pt x="1067104" y="427253"/>
                  </a:lnTo>
                  <a:lnTo>
                    <a:pt x="1046708" y="430644"/>
                  </a:lnTo>
                  <a:lnTo>
                    <a:pt x="1027188" y="440791"/>
                  </a:lnTo>
                  <a:lnTo>
                    <a:pt x="1010386" y="457657"/>
                  </a:lnTo>
                  <a:lnTo>
                    <a:pt x="998156" y="481177"/>
                  </a:lnTo>
                  <a:lnTo>
                    <a:pt x="996073" y="481177"/>
                  </a:lnTo>
                  <a:lnTo>
                    <a:pt x="994003" y="432955"/>
                  </a:lnTo>
                  <a:lnTo>
                    <a:pt x="938530" y="432955"/>
                  </a:lnTo>
                  <a:lnTo>
                    <a:pt x="939507" y="450481"/>
                  </a:lnTo>
                  <a:lnTo>
                    <a:pt x="940155" y="469379"/>
                  </a:lnTo>
                  <a:lnTo>
                    <a:pt x="940498" y="490410"/>
                  </a:lnTo>
                  <a:lnTo>
                    <a:pt x="940600" y="514350"/>
                  </a:lnTo>
                  <a:lnTo>
                    <a:pt x="940600" y="685431"/>
                  </a:lnTo>
                  <a:lnTo>
                    <a:pt x="1004366" y="685431"/>
                  </a:lnTo>
                  <a:lnTo>
                    <a:pt x="1004366" y="547535"/>
                  </a:lnTo>
                  <a:lnTo>
                    <a:pt x="1006449" y="535089"/>
                  </a:lnTo>
                  <a:lnTo>
                    <a:pt x="1013460" y="515518"/>
                  </a:lnTo>
                  <a:lnTo>
                    <a:pt x="1025626" y="500291"/>
                  </a:lnTo>
                  <a:lnTo>
                    <a:pt x="1042454" y="490397"/>
                  </a:lnTo>
                  <a:lnTo>
                    <a:pt x="1063472" y="486867"/>
                  </a:lnTo>
                  <a:lnTo>
                    <a:pt x="1071245" y="486867"/>
                  </a:lnTo>
                  <a:lnTo>
                    <a:pt x="1082141" y="488937"/>
                  </a:lnTo>
                  <a:lnTo>
                    <a:pt x="1082141" y="428802"/>
                  </a:lnTo>
                  <a:close/>
                </a:path>
                <a:path w="2151380" h="692150">
                  <a:moveTo>
                    <a:pt x="1320990" y="685952"/>
                  </a:moveTo>
                  <a:lnTo>
                    <a:pt x="1319326" y="673125"/>
                  </a:lnTo>
                  <a:lnTo>
                    <a:pt x="1318209" y="658355"/>
                  </a:lnTo>
                  <a:lnTo>
                    <a:pt x="1318196" y="657961"/>
                  </a:lnTo>
                  <a:lnTo>
                    <a:pt x="1317713" y="646036"/>
                  </a:lnTo>
                  <a:lnTo>
                    <a:pt x="1317599" y="643166"/>
                  </a:lnTo>
                  <a:lnTo>
                    <a:pt x="1317485" y="635482"/>
                  </a:lnTo>
                  <a:lnTo>
                    <a:pt x="1317371" y="562571"/>
                  </a:lnTo>
                  <a:lnTo>
                    <a:pt x="1317371" y="534060"/>
                  </a:lnTo>
                  <a:lnTo>
                    <a:pt x="1312456" y="494271"/>
                  </a:lnTo>
                  <a:lnTo>
                    <a:pt x="1301826" y="472871"/>
                  </a:lnTo>
                  <a:lnTo>
                    <a:pt x="1295590" y="460311"/>
                  </a:lnTo>
                  <a:lnTo>
                    <a:pt x="1263548" y="436664"/>
                  </a:lnTo>
                  <a:lnTo>
                    <a:pt x="1255153" y="435190"/>
                  </a:lnTo>
                  <a:lnTo>
                    <a:pt x="1255153" y="562571"/>
                  </a:lnTo>
                  <a:lnTo>
                    <a:pt x="1255153" y="601459"/>
                  </a:lnTo>
                  <a:lnTo>
                    <a:pt x="1235570" y="635482"/>
                  </a:lnTo>
                  <a:lnTo>
                    <a:pt x="1203312" y="646036"/>
                  </a:lnTo>
                  <a:lnTo>
                    <a:pt x="1189101" y="643864"/>
                  </a:lnTo>
                  <a:lnTo>
                    <a:pt x="1177582" y="637222"/>
                  </a:lnTo>
                  <a:lnTo>
                    <a:pt x="1169847" y="625919"/>
                  </a:lnTo>
                  <a:lnTo>
                    <a:pt x="1167015" y="609752"/>
                  </a:lnTo>
                  <a:lnTo>
                    <a:pt x="1174445" y="586054"/>
                  </a:lnTo>
                  <a:lnTo>
                    <a:pt x="1194168" y="571385"/>
                  </a:lnTo>
                  <a:lnTo>
                    <a:pt x="1222349" y="564108"/>
                  </a:lnTo>
                  <a:lnTo>
                    <a:pt x="1255153" y="562571"/>
                  </a:lnTo>
                  <a:lnTo>
                    <a:pt x="1255153" y="435190"/>
                  </a:lnTo>
                  <a:lnTo>
                    <a:pt x="1213154" y="427786"/>
                  </a:lnTo>
                  <a:lnTo>
                    <a:pt x="1184681" y="429666"/>
                  </a:lnTo>
                  <a:lnTo>
                    <a:pt x="1159560" y="434657"/>
                  </a:lnTo>
                  <a:lnTo>
                    <a:pt x="1138415" y="441782"/>
                  </a:lnTo>
                  <a:lnTo>
                    <a:pt x="1121905" y="450075"/>
                  </a:lnTo>
                  <a:lnTo>
                    <a:pt x="1134351" y="491540"/>
                  </a:lnTo>
                  <a:lnTo>
                    <a:pt x="1148676" y="484035"/>
                  </a:lnTo>
                  <a:lnTo>
                    <a:pt x="1165390" y="478129"/>
                  </a:lnTo>
                  <a:lnTo>
                    <a:pt x="1183563" y="474256"/>
                  </a:lnTo>
                  <a:lnTo>
                    <a:pt x="1202258" y="472871"/>
                  </a:lnTo>
                  <a:lnTo>
                    <a:pt x="1229093" y="477431"/>
                  </a:lnTo>
                  <a:lnTo>
                    <a:pt x="1244650" y="488683"/>
                  </a:lnTo>
                  <a:lnTo>
                    <a:pt x="1251839" y="503059"/>
                  </a:lnTo>
                  <a:lnTo>
                    <a:pt x="1253591" y="516940"/>
                  </a:lnTo>
                  <a:lnTo>
                    <a:pt x="1253591" y="521093"/>
                  </a:lnTo>
                  <a:lnTo>
                    <a:pt x="1190815" y="526821"/>
                  </a:lnTo>
                  <a:lnTo>
                    <a:pt x="1143685" y="544690"/>
                  </a:lnTo>
                  <a:lnTo>
                    <a:pt x="1114044" y="574611"/>
                  </a:lnTo>
                  <a:lnTo>
                    <a:pt x="1103757" y="616483"/>
                  </a:lnTo>
                  <a:lnTo>
                    <a:pt x="1109014" y="644423"/>
                  </a:lnTo>
                  <a:lnTo>
                    <a:pt x="1124369" y="668464"/>
                  </a:lnTo>
                  <a:lnTo>
                    <a:pt x="1149248" y="685317"/>
                  </a:lnTo>
                  <a:lnTo>
                    <a:pt x="1183081" y="691667"/>
                  </a:lnTo>
                  <a:lnTo>
                    <a:pt x="1206347" y="689165"/>
                  </a:lnTo>
                  <a:lnTo>
                    <a:pt x="1226832" y="682205"/>
                  </a:lnTo>
                  <a:lnTo>
                    <a:pt x="1244104" y="671537"/>
                  </a:lnTo>
                  <a:lnTo>
                    <a:pt x="1257744" y="657961"/>
                  </a:lnTo>
                  <a:lnTo>
                    <a:pt x="1259293" y="657961"/>
                  </a:lnTo>
                  <a:lnTo>
                    <a:pt x="1263446" y="685952"/>
                  </a:lnTo>
                  <a:lnTo>
                    <a:pt x="1320990" y="685952"/>
                  </a:lnTo>
                  <a:close/>
                </a:path>
                <a:path w="2151380" h="692150">
                  <a:moveTo>
                    <a:pt x="1566430" y="439699"/>
                  </a:moveTo>
                  <a:lnTo>
                    <a:pt x="1553946" y="435000"/>
                  </a:lnTo>
                  <a:lnTo>
                    <a:pt x="1538884" y="431215"/>
                  </a:lnTo>
                  <a:lnTo>
                    <a:pt x="1522183" y="428701"/>
                  </a:lnTo>
                  <a:lnTo>
                    <a:pt x="1504746" y="427786"/>
                  </a:lnTo>
                  <a:lnTo>
                    <a:pt x="1456080" y="434530"/>
                  </a:lnTo>
                  <a:lnTo>
                    <a:pt x="1416989" y="453428"/>
                  </a:lnTo>
                  <a:lnTo>
                    <a:pt x="1388160" y="482434"/>
                  </a:lnTo>
                  <a:lnTo>
                    <a:pt x="1370342" y="519493"/>
                  </a:lnTo>
                  <a:lnTo>
                    <a:pt x="1364246" y="562571"/>
                  </a:lnTo>
                  <a:lnTo>
                    <a:pt x="1370215" y="606056"/>
                  </a:lnTo>
                  <a:lnTo>
                    <a:pt x="1387348" y="641832"/>
                  </a:lnTo>
                  <a:lnTo>
                    <a:pt x="1414513" y="668769"/>
                  </a:lnTo>
                  <a:lnTo>
                    <a:pt x="1450568" y="685761"/>
                  </a:lnTo>
                  <a:lnTo>
                    <a:pt x="1494358" y="691667"/>
                  </a:lnTo>
                  <a:lnTo>
                    <a:pt x="1516989" y="690435"/>
                  </a:lnTo>
                  <a:lnTo>
                    <a:pt x="1565910" y="678180"/>
                  </a:lnTo>
                  <a:lnTo>
                    <a:pt x="1557108" y="631012"/>
                  </a:lnTo>
                  <a:lnTo>
                    <a:pt x="1547126" y="634733"/>
                  </a:lnTo>
                  <a:lnTo>
                    <a:pt x="1535645" y="637882"/>
                  </a:lnTo>
                  <a:lnTo>
                    <a:pt x="1522323" y="640041"/>
                  </a:lnTo>
                  <a:lnTo>
                    <a:pt x="1506804" y="640854"/>
                  </a:lnTo>
                  <a:lnTo>
                    <a:pt x="1476362" y="635431"/>
                  </a:lnTo>
                  <a:lnTo>
                    <a:pt x="1451851" y="619607"/>
                  </a:lnTo>
                  <a:lnTo>
                    <a:pt x="1435506" y="594055"/>
                  </a:lnTo>
                  <a:lnTo>
                    <a:pt x="1429562" y="559460"/>
                  </a:lnTo>
                  <a:lnTo>
                    <a:pt x="1434553" y="527202"/>
                  </a:lnTo>
                  <a:lnTo>
                    <a:pt x="1449717" y="501205"/>
                  </a:lnTo>
                  <a:lnTo>
                    <a:pt x="1474101" y="483857"/>
                  </a:lnTo>
                  <a:lnTo>
                    <a:pt x="1506804" y="477558"/>
                  </a:lnTo>
                  <a:lnTo>
                    <a:pt x="1522501" y="478434"/>
                  </a:lnTo>
                  <a:lnTo>
                    <a:pt x="1535582" y="480720"/>
                  </a:lnTo>
                  <a:lnTo>
                    <a:pt x="1546326" y="483895"/>
                  </a:lnTo>
                  <a:lnTo>
                    <a:pt x="1555026" y="487400"/>
                  </a:lnTo>
                  <a:lnTo>
                    <a:pt x="1566430" y="439699"/>
                  </a:lnTo>
                  <a:close/>
                </a:path>
                <a:path w="2151380" h="692150">
                  <a:moveTo>
                    <a:pt x="1838312" y="537159"/>
                  </a:moveTo>
                  <a:lnTo>
                    <a:pt x="1830590" y="485952"/>
                  </a:lnTo>
                  <a:lnTo>
                    <a:pt x="1810385" y="452145"/>
                  </a:lnTo>
                  <a:lnTo>
                    <a:pt x="1782102" y="433501"/>
                  </a:lnTo>
                  <a:lnTo>
                    <a:pt x="1750174" y="427786"/>
                  </a:lnTo>
                  <a:lnTo>
                    <a:pt x="1738337" y="428548"/>
                  </a:lnTo>
                  <a:lnTo>
                    <a:pt x="1697316" y="444881"/>
                  </a:lnTo>
                  <a:lnTo>
                    <a:pt x="1675003" y="468210"/>
                  </a:lnTo>
                  <a:lnTo>
                    <a:pt x="1673974" y="468210"/>
                  </a:lnTo>
                  <a:lnTo>
                    <a:pt x="1673974" y="317868"/>
                  </a:lnTo>
                  <a:lnTo>
                    <a:pt x="1609674" y="317868"/>
                  </a:lnTo>
                  <a:lnTo>
                    <a:pt x="1609674" y="685965"/>
                  </a:lnTo>
                  <a:lnTo>
                    <a:pt x="1673974" y="685965"/>
                  </a:lnTo>
                  <a:lnTo>
                    <a:pt x="1673974" y="527850"/>
                  </a:lnTo>
                  <a:lnTo>
                    <a:pt x="1674482" y="521093"/>
                  </a:lnTo>
                  <a:lnTo>
                    <a:pt x="1708569" y="483031"/>
                  </a:lnTo>
                  <a:lnTo>
                    <a:pt x="1725815" y="480136"/>
                  </a:lnTo>
                  <a:lnTo>
                    <a:pt x="1748294" y="485013"/>
                  </a:lnTo>
                  <a:lnTo>
                    <a:pt x="1763395" y="498475"/>
                  </a:lnTo>
                  <a:lnTo>
                    <a:pt x="1771891" y="518858"/>
                  </a:lnTo>
                  <a:lnTo>
                    <a:pt x="1774545" y="544436"/>
                  </a:lnTo>
                  <a:lnTo>
                    <a:pt x="1774545" y="685965"/>
                  </a:lnTo>
                  <a:lnTo>
                    <a:pt x="1838312" y="685965"/>
                  </a:lnTo>
                  <a:lnTo>
                    <a:pt x="1838312" y="537159"/>
                  </a:lnTo>
                  <a:close/>
                </a:path>
                <a:path w="2151380" h="692150">
                  <a:moveTo>
                    <a:pt x="1987791" y="185407"/>
                  </a:moveTo>
                  <a:lnTo>
                    <a:pt x="1866099" y="63703"/>
                  </a:lnTo>
                  <a:lnTo>
                    <a:pt x="1860283" y="68338"/>
                  </a:lnTo>
                  <a:lnTo>
                    <a:pt x="1854708" y="73228"/>
                  </a:lnTo>
                  <a:lnTo>
                    <a:pt x="1849361" y="78371"/>
                  </a:lnTo>
                  <a:lnTo>
                    <a:pt x="1844243" y="83769"/>
                  </a:lnTo>
                  <a:lnTo>
                    <a:pt x="1945894" y="185407"/>
                  </a:lnTo>
                  <a:lnTo>
                    <a:pt x="1945894" y="193687"/>
                  </a:lnTo>
                  <a:lnTo>
                    <a:pt x="1844243" y="295338"/>
                  </a:lnTo>
                  <a:lnTo>
                    <a:pt x="1849361" y="300723"/>
                  </a:lnTo>
                  <a:lnTo>
                    <a:pt x="1854708" y="305866"/>
                  </a:lnTo>
                  <a:lnTo>
                    <a:pt x="1860283" y="310756"/>
                  </a:lnTo>
                  <a:lnTo>
                    <a:pt x="1866099" y="315391"/>
                  </a:lnTo>
                  <a:lnTo>
                    <a:pt x="1987791" y="193687"/>
                  </a:lnTo>
                  <a:lnTo>
                    <a:pt x="1987791" y="185407"/>
                  </a:lnTo>
                  <a:close/>
                </a:path>
                <a:path w="2151380" h="692150">
                  <a:moveTo>
                    <a:pt x="2119566" y="189547"/>
                  </a:moveTo>
                  <a:lnTo>
                    <a:pt x="2111514" y="139585"/>
                  </a:lnTo>
                  <a:lnTo>
                    <a:pt x="2089073" y="96189"/>
                  </a:lnTo>
                  <a:lnTo>
                    <a:pt x="2054847" y="61976"/>
                  </a:lnTo>
                  <a:lnTo>
                    <a:pt x="2011451" y="39535"/>
                  </a:lnTo>
                  <a:lnTo>
                    <a:pt x="1961489" y="31470"/>
                  </a:lnTo>
                  <a:lnTo>
                    <a:pt x="1942274" y="32651"/>
                  </a:lnTo>
                  <a:lnTo>
                    <a:pt x="1923757" y="36068"/>
                  </a:lnTo>
                  <a:lnTo>
                    <a:pt x="1906054" y="41579"/>
                  </a:lnTo>
                  <a:lnTo>
                    <a:pt x="1889302" y="49022"/>
                  </a:lnTo>
                  <a:lnTo>
                    <a:pt x="2025675" y="185407"/>
                  </a:lnTo>
                  <a:lnTo>
                    <a:pt x="2025675" y="193687"/>
                  </a:lnTo>
                  <a:lnTo>
                    <a:pt x="1889302" y="330073"/>
                  </a:lnTo>
                  <a:lnTo>
                    <a:pt x="1906054" y="337515"/>
                  </a:lnTo>
                  <a:lnTo>
                    <a:pt x="1923757" y="343027"/>
                  </a:lnTo>
                  <a:lnTo>
                    <a:pt x="1942274" y="346456"/>
                  </a:lnTo>
                  <a:lnTo>
                    <a:pt x="1961489" y="347624"/>
                  </a:lnTo>
                  <a:lnTo>
                    <a:pt x="2011451" y="339559"/>
                  </a:lnTo>
                  <a:lnTo>
                    <a:pt x="2054847" y="317119"/>
                  </a:lnTo>
                  <a:lnTo>
                    <a:pt x="2089073" y="282905"/>
                  </a:lnTo>
                  <a:lnTo>
                    <a:pt x="2111514" y="239509"/>
                  </a:lnTo>
                  <a:lnTo>
                    <a:pt x="2119566" y="189547"/>
                  </a:lnTo>
                  <a:close/>
                </a:path>
                <a:path w="2151380" h="692150">
                  <a:moveTo>
                    <a:pt x="2151037" y="189547"/>
                  </a:moveTo>
                  <a:lnTo>
                    <a:pt x="2144268" y="139153"/>
                  </a:lnTo>
                  <a:lnTo>
                    <a:pt x="2138464" y="125412"/>
                  </a:lnTo>
                  <a:lnTo>
                    <a:pt x="2138464" y="189547"/>
                  </a:lnTo>
                  <a:lnTo>
                    <a:pt x="2132152" y="236588"/>
                  </a:lnTo>
                  <a:lnTo>
                    <a:pt x="2114308" y="278866"/>
                  </a:lnTo>
                  <a:lnTo>
                    <a:pt x="2086635" y="314693"/>
                  </a:lnTo>
                  <a:lnTo>
                    <a:pt x="2050808" y="342366"/>
                  </a:lnTo>
                  <a:lnTo>
                    <a:pt x="2008530" y="360197"/>
                  </a:lnTo>
                  <a:lnTo>
                    <a:pt x="1961489" y="366522"/>
                  </a:lnTo>
                  <a:lnTo>
                    <a:pt x="1914436" y="360197"/>
                  </a:lnTo>
                  <a:lnTo>
                    <a:pt x="1872170" y="342366"/>
                  </a:lnTo>
                  <a:lnTo>
                    <a:pt x="1836343" y="314693"/>
                  </a:lnTo>
                  <a:lnTo>
                    <a:pt x="1808670" y="278866"/>
                  </a:lnTo>
                  <a:lnTo>
                    <a:pt x="1790839" y="236588"/>
                  </a:lnTo>
                  <a:lnTo>
                    <a:pt x="1784515" y="189547"/>
                  </a:lnTo>
                  <a:lnTo>
                    <a:pt x="1790839" y="142506"/>
                  </a:lnTo>
                  <a:lnTo>
                    <a:pt x="1808670" y="100228"/>
                  </a:lnTo>
                  <a:lnTo>
                    <a:pt x="1836343" y="64414"/>
                  </a:lnTo>
                  <a:lnTo>
                    <a:pt x="1872170" y="36741"/>
                  </a:lnTo>
                  <a:lnTo>
                    <a:pt x="1914436" y="18897"/>
                  </a:lnTo>
                  <a:lnTo>
                    <a:pt x="1961489" y="12573"/>
                  </a:lnTo>
                  <a:lnTo>
                    <a:pt x="2008530" y="18897"/>
                  </a:lnTo>
                  <a:lnTo>
                    <a:pt x="2050808" y="36741"/>
                  </a:lnTo>
                  <a:lnTo>
                    <a:pt x="2086635" y="64414"/>
                  </a:lnTo>
                  <a:lnTo>
                    <a:pt x="2114308" y="100228"/>
                  </a:lnTo>
                  <a:lnTo>
                    <a:pt x="2132152" y="142506"/>
                  </a:lnTo>
                  <a:lnTo>
                    <a:pt x="2138464" y="189547"/>
                  </a:lnTo>
                  <a:lnTo>
                    <a:pt x="2138464" y="125412"/>
                  </a:lnTo>
                  <a:lnTo>
                    <a:pt x="2095525" y="55511"/>
                  </a:lnTo>
                  <a:lnTo>
                    <a:pt x="2057158" y="25882"/>
                  </a:lnTo>
                  <a:lnTo>
                    <a:pt x="2011883" y="6769"/>
                  </a:lnTo>
                  <a:lnTo>
                    <a:pt x="1961489" y="0"/>
                  </a:lnTo>
                  <a:lnTo>
                    <a:pt x="1911096" y="6769"/>
                  </a:lnTo>
                  <a:lnTo>
                    <a:pt x="1865820" y="25882"/>
                  </a:lnTo>
                  <a:lnTo>
                    <a:pt x="1827453" y="55511"/>
                  </a:lnTo>
                  <a:lnTo>
                    <a:pt x="1797812" y="93878"/>
                  </a:lnTo>
                  <a:lnTo>
                    <a:pt x="1778711" y="139153"/>
                  </a:lnTo>
                  <a:lnTo>
                    <a:pt x="1771942" y="189547"/>
                  </a:lnTo>
                  <a:lnTo>
                    <a:pt x="1778711" y="239941"/>
                  </a:lnTo>
                  <a:lnTo>
                    <a:pt x="1797812" y="285216"/>
                  </a:lnTo>
                  <a:lnTo>
                    <a:pt x="1827453" y="323583"/>
                  </a:lnTo>
                  <a:lnTo>
                    <a:pt x="1865820" y="353225"/>
                  </a:lnTo>
                  <a:lnTo>
                    <a:pt x="1911096" y="372325"/>
                  </a:lnTo>
                  <a:lnTo>
                    <a:pt x="1961489" y="379095"/>
                  </a:lnTo>
                  <a:lnTo>
                    <a:pt x="2011883" y="372325"/>
                  </a:lnTo>
                  <a:lnTo>
                    <a:pt x="2025637" y="366522"/>
                  </a:lnTo>
                  <a:lnTo>
                    <a:pt x="2057158" y="353225"/>
                  </a:lnTo>
                  <a:lnTo>
                    <a:pt x="2095525" y="323583"/>
                  </a:lnTo>
                  <a:lnTo>
                    <a:pt x="2125154" y="285216"/>
                  </a:lnTo>
                  <a:lnTo>
                    <a:pt x="2144268" y="239941"/>
                  </a:lnTo>
                  <a:lnTo>
                    <a:pt x="2151037" y="1895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75569DFD-A14C-8A23-B274-568914ED2980}"/>
              </a:ext>
            </a:extLst>
          </p:cNvPr>
          <p:cNvSpPr txBox="1"/>
          <p:nvPr userDrawn="1"/>
        </p:nvSpPr>
        <p:spPr>
          <a:xfrm>
            <a:off x="10316238" y="6372787"/>
            <a:ext cx="1144412" cy="162181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001" b="1" dirty="0">
                <a:solidFill>
                  <a:srgbClr val="FFFFFF"/>
                </a:solidFill>
                <a:latin typeface="MyriadPro-Semibold"/>
                <a:cs typeface="MyriadPro-Semibold"/>
              </a:rPr>
              <a:t>25</a:t>
            </a:r>
            <a:r>
              <a:rPr sz="1001" b="1" spc="85" dirty="0">
                <a:solidFill>
                  <a:srgbClr val="FFFFFF"/>
                </a:solidFill>
                <a:latin typeface="MyriadPro-Semibold"/>
                <a:cs typeface="MyriadPro-Semibold"/>
              </a:rPr>
              <a:t> </a:t>
            </a:r>
            <a:r>
              <a:rPr sz="1001" b="1" dirty="0">
                <a:solidFill>
                  <a:srgbClr val="FFFFFF"/>
                </a:solidFill>
                <a:latin typeface="MyriadPro-Semibold"/>
                <a:cs typeface="MyriadPro-Semibold"/>
              </a:rPr>
              <a:t>years</a:t>
            </a:r>
            <a:r>
              <a:rPr sz="1001" b="1" spc="97" dirty="0">
                <a:solidFill>
                  <a:srgbClr val="FFFFFF"/>
                </a:solidFill>
                <a:latin typeface="MyriadPro-Semibold"/>
                <a:cs typeface="MyriadPro-Semibold"/>
              </a:rPr>
              <a:t> </a:t>
            </a:r>
            <a:r>
              <a:rPr sz="1001" dirty="0">
                <a:solidFill>
                  <a:srgbClr val="FFFFFF"/>
                </a:solidFill>
                <a:latin typeface="Myriad Pro"/>
                <a:cs typeface="Myriad Pro"/>
              </a:rPr>
              <a:t>of</a:t>
            </a:r>
            <a:r>
              <a:rPr sz="1001" spc="94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1" spc="-6" dirty="0">
                <a:solidFill>
                  <a:srgbClr val="FFFFFF"/>
                </a:solidFill>
                <a:latin typeface="Myriad Pro"/>
                <a:cs typeface="Myriad Pro"/>
              </a:rPr>
              <a:t>research</a:t>
            </a:r>
            <a:endParaRPr sz="1001" dirty="0">
              <a:latin typeface="Myriad Pro"/>
              <a:cs typeface="Myriad Pro"/>
            </a:endParaRP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FFEF3D59-3927-F015-B216-1AEEAC1E17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0531" y="2085547"/>
            <a:ext cx="2347913" cy="2328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icon</a:t>
            </a:r>
            <a:endParaRPr lang="en-I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0A694D-06C3-F4FD-AEC8-C697ED9D1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547938"/>
            <a:ext cx="7406640" cy="17621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168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CD94C41-C0DA-6C05-BDB5-53E0C755857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850240" y="6611779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6A1AA2C5-B4DB-426C-B3E5-890CC5D98970}" type="slidenum">
              <a:rPr lang="en-US" sz="1000" b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2B3D7A0-55CD-0351-3379-BAD3D52C6018}"/>
              </a:ext>
            </a:extLst>
          </p:cNvPr>
          <p:cNvSpPr/>
          <p:nvPr userDrawn="1"/>
        </p:nvSpPr>
        <p:spPr>
          <a:xfrm>
            <a:off x="3" y="1"/>
            <a:ext cx="11850237" cy="874372"/>
          </a:xfrm>
          <a:custGeom>
            <a:avLst/>
            <a:gdLst/>
            <a:ahLst/>
            <a:cxnLst/>
            <a:rect l="l" t="t" r="r" b="b"/>
            <a:pathLst>
              <a:path w="18230215" h="1340485">
                <a:moveTo>
                  <a:pt x="18229811" y="0"/>
                </a:moveTo>
                <a:lnTo>
                  <a:pt x="0" y="0"/>
                </a:lnTo>
                <a:lnTo>
                  <a:pt x="0" y="1340273"/>
                </a:lnTo>
                <a:lnTo>
                  <a:pt x="18030990" y="1340273"/>
                </a:lnTo>
                <a:lnTo>
                  <a:pt x="18076578" y="1335022"/>
                </a:lnTo>
                <a:lnTo>
                  <a:pt x="18118427" y="1320065"/>
                </a:lnTo>
                <a:lnTo>
                  <a:pt x="18155343" y="1296595"/>
                </a:lnTo>
                <a:lnTo>
                  <a:pt x="18186133" y="1265805"/>
                </a:lnTo>
                <a:lnTo>
                  <a:pt x="18209603" y="1228889"/>
                </a:lnTo>
                <a:lnTo>
                  <a:pt x="18224560" y="1187040"/>
                </a:lnTo>
                <a:lnTo>
                  <a:pt x="18229811" y="1141452"/>
                </a:lnTo>
                <a:lnTo>
                  <a:pt x="18229811" y="0"/>
                </a:lnTo>
                <a:close/>
              </a:path>
            </a:pathLst>
          </a:custGeom>
          <a:solidFill>
            <a:srgbClr val="AD19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E0F02503-96CE-1E38-1875-14404F9BFFC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44820" y="49516"/>
            <a:ext cx="764474" cy="764474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434B7E08-1F07-535B-833E-F9981CC0D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87437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ts val="2500"/>
              </a:lnSpc>
              <a:defRPr sz="2400" b="1" baseline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53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84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3" r:id="rId4"/>
    <p:sldLayoutId id="2147483667" r:id="rId5"/>
    <p:sldLayoutId id="2147483672" r:id="rId6"/>
    <p:sldLayoutId id="214748369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55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13" r:id="rId8"/>
    <p:sldLayoutId id="21474837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cid:image003.png@01D98CA2.20FD92E0" TargetMode="External"/><Relationship Id="rId13" Type="http://schemas.openxmlformats.org/officeDocument/2006/relationships/image" Target="../media/image20.png"/><Relationship Id="rId3" Type="http://schemas.openxmlformats.org/officeDocument/2006/relationships/hyperlink" Target="mailto:info@amarach.com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s://ie.linkedin.com/company/amarach-research" TargetMode="External"/><Relationship Id="rId17" Type="http://schemas.openxmlformats.org/officeDocument/2006/relationships/image" Target="cid:image005.png@01D98CA2.20FD92E0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hyperlink" Target="tel:+35314105200" TargetMode="External"/><Relationship Id="rId11" Type="http://schemas.openxmlformats.org/officeDocument/2006/relationships/image" Target="cid:image002.png@01D98CA2.20FD92E0" TargetMode="External"/><Relationship Id="rId5" Type="http://schemas.openxmlformats.org/officeDocument/2006/relationships/image" Target="cid:image004.png@01D98CA2.20FD92E0" TargetMode="External"/><Relationship Id="rId15" Type="http://schemas.openxmlformats.org/officeDocument/2006/relationships/hyperlink" Target="https://twitter.com/amarachresearch?lang=en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hyperlink" Target="https://amarach.com/" TargetMode="External"/><Relationship Id="rId14" Type="http://schemas.openxmlformats.org/officeDocument/2006/relationships/image" Target="cid:image006.png@01D98CA2.20FD92E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72A21E-5923-1AC2-4566-5986DD44C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505" y="-20801"/>
            <a:ext cx="1029102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2CBF5C-5155-9492-CFF4-488DF7B0E38D}"/>
              </a:ext>
            </a:extLst>
          </p:cNvPr>
          <p:cNvPicPr/>
          <p:nvPr/>
        </p:nvPicPr>
        <p:blipFill>
          <a:blip r:embed="rId3" cstate="print"/>
          <a:srcRect l="35355" r="58084"/>
          <a:stretch>
            <a:fillRect/>
          </a:stretch>
        </p:blipFill>
        <p:spPr>
          <a:xfrm>
            <a:off x="4479129" y="20801"/>
            <a:ext cx="799890" cy="6857519"/>
          </a:xfrm>
          <a:custGeom>
            <a:avLst/>
            <a:gdLst>
              <a:gd name="connsiteX0" fmla="*/ 302179 w 799890"/>
              <a:gd name="connsiteY0" fmla="*/ 0 h 6857519"/>
              <a:gd name="connsiteX1" fmla="*/ 722844 w 799890"/>
              <a:gd name="connsiteY1" fmla="*/ 0 h 6857519"/>
              <a:gd name="connsiteX2" fmla="*/ 746303 w 799890"/>
              <a:gd name="connsiteY2" fmla="*/ 77469 h 6857519"/>
              <a:gd name="connsiteX3" fmla="*/ 610278 w 799890"/>
              <a:gd name="connsiteY3" fmla="*/ 3428999 h 6857519"/>
              <a:gd name="connsiteX4" fmla="*/ 474252 w 799890"/>
              <a:gd name="connsiteY4" fmla="*/ 6780529 h 6857519"/>
              <a:gd name="connsiteX5" fmla="*/ 497568 w 799890"/>
              <a:gd name="connsiteY5" fmla="*/ 6857519 h 6857519"/>
              <a:gd name="connsiteX6" fmla="*/ 76903 w 799890"/>
              <a:gd name="connsiteY6" fmla="*/ 6857519 h 6857519"/>
              <a:gd name="connsiteX7" fmla="*/ 53587 w 799890"/>
              <a:gd name="connsiteY7" fmla="*/ 6780529 h 6857519"/>
              <a:gd name="connsiteX8" fmla="*/ 189613 w 799890"/>
              <a:gd name="connsiteY8" fmla="*/ 3428999 h 6857519"/>
              <a:gd name="connsiteX9" fmla="*/ 325638 w 799890"/>
              <a:gd name="connsiteY9" fmla="*/ 77469 h 6857519"/>
              <a:gd name="connsiteX10" fmla="*/ 302179 w 799890"/>
              <a:gd name="connsiteY10" fmla="*/ 0 h 685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890" h="6857519">
                <a:moveTo>
                  <a:pt x="302179" y="0"/>
                </a:moveTo>
                <a:lnTo>
                  <a:pt x="722844" y="0"/>
                </a:lnTo>
                <a:lnTo>
                  <a:pt x="746303" y="77469"/>
                </a:lnTo>
                <a:cubicBezTo>
                  <a:pt x="1038120" y="1194646"/>
                  <a:pt x="15020" y="2311822"/>
                  <a:pt x="610278" y="3428999"/>
                </a:cubicBezTo>
                <a:cubicBezTo>
                  <a:pt x="1205535" y="4546176"/>
                  <a:pt x="182437" y="5663352"/>
                  <a:pt x="474252" y="6780529"/>
                </a:cubicBezTo>
                <a:lnTo>
                  <a:pt x="497568" y="6857519"/>
                </a:lnTo>
                <a:lnTo>
                  <a:pt x="76903" y="6857519"/>
                </a:lnTo>
                <a:lnTo>
                  <a:pt x="53587" y="6780529"/>
                </a:lnTo>
                <a:cubicBezTo>
                  <a:pt x="-238228" y="5663352"/>
                  <a:pt x="784870" y="4546176"/>
                  <a:pt x="189613" y="3428999"/>
                </a:cubicBezTo>
                <a:cubicBezTo>
                  <a:pt x="-405645" y="2311822"/>
                  <a:pt x="617455" y="1194646"/>
                  <a:pt x="325638" y="77469"/>
                </a:cubicBezTo>
                <a:lnTo>
                  <a:pt x="302179" y="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10FFFD-6E8A-61B2-9868-9D6B9D916AA6}"/>
              </a:ext>
            </a:extLst>
          </p:cNvPr>
          <p:cNvPicPr/>
          <p:nvPr/>
        </p:nvPicPr>
        <p:blipFill>
          <a:blip r:embed="rId3" cstate="print"/>
          <a:srcRect r="61535"/>
          <a:stretch>
            <a:fillRect/>
          </a:stretch>
        </p:blipFill>
        <p:spPr>
          <a:xfrm>
            <a:off x="0" y="481"/>
            <a:ext cx="4689374" cy="6857519"/>
          </a:xfrm>
          <a:custGeom>
            <a:avLst/>
            <a:gdLst>
              <a:gd name="connsiteX0" fmla="*/ 0 w 4689374"/>
              <a:gd name="connsiteY0" fmla="*/ 0 h 6857519"/>
              <a:gd name="connsiteX1" fmla="*/ 4612328 w 4689374"/>
              <a:gd name="connsiteY1" fmla="*/ 0 h 6857519"/>
              <a:gd name="connsiteX2" fmla="*/ 4635787 w 4689374"/>
              <a:gd name="connsiteY2" fmla="*/ 77469 h 6857519"/>
              <a:gd name="connsiteX3" fmla="*/ 4499762 w 4689374"/>
              <a:gd name="connsiteY3" fmla="*/ 3428999 h 6857519"/>
              <a:gd name="connsiteX4" fmla="*/ 4363736 w 4689374"/>
              <a:gd name="connsiteY4" fmla="*/ 6780529 h 6857519"/>
              <a:gd name="connsiteX5" fmla="*/ 4387052 w 4689374"/>
              <a:gd name="connsiteY5" fmla="*/ 6857519 h 6857519"/>
              <a:gd name="connsiteX6" fmla="*/ 0 w 4689374"/>
              <a:gd name="connsiteY6" fmla="*/ 6857519 h 6857519"/>
              <a:gd name="connsiteX7" fmla="*/ 0 w 4689374"/>
              <a:gd name="connsiteY7" fmla="*/ 0 h 685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9374" h="6857519">
                <a:moveTo>
                  <a:pt x="0" y="0"/>
                </a:moveTo>
                <a:lnTo>
                  <a:pt x="4612328" y="0"/>
                </a:lnTo>
                <a:lnTo>
                  <a:pt x="4635787" y="77469"/>
                </a:lnTo>
                <a:cubicBezTo>
                  <a:pt x="4927604" y="1194646"/>
                  <a:pt x="3904504" y="2311822"/>
                  <a:pt x="4499762" y="3428999"/>
                </a:cubicBezTo>
                <a:cubicBezTo>
                  <a:pt x="5095019" y="4546176"/>
                  <a:pt x="4071921" y="5663352"/>
                  <a:pt x="4363736" y="6780529"/>
                </a:cubicBezTo>
                <a:lnTo>
                  <a:pt x="4387052" y="6857519"/>
                </a:lnTo>
                <a:lnTo>
                  <a:pt x="0" y="685751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1E573140-D2E9-9B53-B952-0B13F36CA62B}"/>
              </a:ext>
            </a:extLst>
          </p:cNvPr>
          <p:cNvSpPr/>
          <p:nvPr/>
        </p:nvSpPr>
        <p:spPr>
          <a:xfrm>
            <a:off x="9727543" y="5384800"/>
            <a:ext cx="2267812" cy="1473201"/>
          </a:xfrm>
          <a:custGeom>
            <a:avLst/>
            <a:gdLst/>
            <a:ahLst/>
            <a:cxnLst/>
            <a:rect l="l" t="t" r="r" b="b"/>
            <a:pathLst>
              <a:path w="3686175" h="2130425">
                <a:moveTo>
                  <a:pt x="3473119" y="0"/>
                </a:moveTo>
                <a:lnTo>
                  <a:pt x="212642" y="0"/>
                </a:lnTo>
                <a:lnTo>
                  <a:pt x="163885" y="5615"/>
                </a:lnTo>
                <a:lnTo>
                  <a:pt x="119126" y="21612"/>
                </a:lnTo>
                <a:lnTo>
                  <a:pt x="79644" y="46714"/>
                </a:lnTo>
                <a:lnTo>
                  <a:pt x="46714" y="79644"/>
                </a:lnTo>
                <a:lnTo>
                  <a:pt x="21612" y="119126"/>
                </a:lnTo>
                <a:lnTo>
                  <a:pt x="5615" y="163885"/>
                </a:lnTo>
                <a:lnTo>
                  <a:pt x="0" y="212642"/>
                </a:lnTo>
                <a:lnTo>
                  <a:pt x="0" y="2129977"/>
                </a:lnTo>
                <a:lnTo>
                  <a:pt x="3685751" y="2129977"/>
                </a:lnTo>
                <a:lnTo>
                  <a:pt x="3685751" y="212642"/>
                </a:lnTo>
                <a:lnTo>
                  <a:pt x="3680135" y="163885"/>
                </a:lnTo>
                <a:lnTo>
                  <a:pt x="3664139" y="119126"/>
                </a:lnTo>
                <a:lnTo>
                  <a:pt x="3639037" y="79644"/>
                </a:lnTo>
                <a:lnTo>
                  <a:pt x="3606108" y="46714"/>
                </a:lnTo>
                <a:lnTo>
                  <a:pt x="3566628" y="21612"/>
                </a:lnTo>
                <a:lnTo>
                  <a:pt x="3521873" y="5615"/>
                </a:lnTo>
                <a:lnTo>
                  <a:pt x="3473119" y="0"/>
                </a:lnTo>
                <a:close/>
              </a:path>
            </a:pathLst>
          </a:custGeom>
          <a:solidFill>
            <a:srgbClr val="FFFFFF">
              <a:alpha val="41961"/>
            </a:srgbClr>
          </a:solidFill>
        </p:spPr>
        <p:txBody>
          <a:bodyPr wrap="square" lIns="0" tIns="0" rIns="0" bIns="0" rtlCol="0"/>
          <a:lstStyle/>
          <a:p>
            <a:endParaRPr sz="1092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83D2D3-846D-2205-AE39-3388F70C8520}"/>
              </a:ext>
            </a:extLst>
          </p:cNvPr>
          <p:cNvGrpSpPr/>
          <p:nvPr/>
        </p:nvGrpSpPr>
        <p:grpSpPr>
          <a:xfrm>
            <a:off x="45462" y="765888"/>
            <a:ext cx="4433231" cy="5924472"/>
            <a:chOff x="48748" y="766121"/>
            <a:chExt cx="4433231" cy="5924472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90BA0B2-C712-8E39-4479-5C25CD30DFA4}"/>
                </a:ext>
              </a:extLst>
            </p:cNvPr>
            <p:cNvSpPr txBox="1">
              <a:spLocks/>
            </p:cNvSpPr>
            <p:nvPr/>
          </p:nvSpPr>
          <p:spPr>
            <a:xfrm>
              <a:off x="48748" y="766121"/>
              <a:ext cx="4433231" cy="1505126"/>
            </a:xfrm>
            <a:prstGeom prst="rect">
              <a:avLst/>
            </a:prstGeom>
          </p:spPr>
          <p:txBody>
            <a:bodyPr vert="horz" wrap="square" lIns="0" tIns="9242" rIns="0" bIns="0" rtlCol="0" anchor="t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701">
                <a:lnSpc>
                  <a:spcPts val="1910"/>
                </a:lnSpc>
              </a:pPr>
              <a:endParaRPr lang="en-GB" sz="28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7701">
                <a:lnSpc>
                  <a:spcPts val="1910"/>
                </a:lnSpc>
              </a:pPr>
              <a:r>
                <a:rPr lang="en-GB" sz="2800" dirty="0">
                  <a:solidFill>
                    <a:schemeClr val="bg1"/>
                  </a:solidFill>
                  <a:latin typeface="Calibri"/>
                  <a:cs typeface="Calibri"/>
                </a:rPr>
                <a:t>Pharmacy Use</a:t>
              </a:r>
            </a:p>
            <a:p>
              <a:pPr marL="7701">
                <a:lnSpc>
                  <a:spcPts val="1910"/>
                </a:lnSpc>
              </a:pPr>
              <a:endParaRPr lang="en-GB" sz="28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7701">
                <a:lnSpc>
                  <a:spcPts val="1910"/>
                </a:lnSpc>
              </a:pPr>
              <a:endParaRPr lang="en-GB" sz="28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7701">
                <a:lnSpc>
                  <a:spcPts val="1910"/>
                </a:lnSpc>
              </a:pPr>
              <a:endParaRPr lang="en-GB" sz="28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7701">
                <a:lnSpc>
                  <a:spcPts val="1910"/>
                </a:lnSpc>
              </a:pPr>
              <a:r>
                <a:rPr lang="en-GB" sz="2800" dirty="0">
                  <a:solidFill>
                    <a:schemeClr val="bg1"/>
                  </a:solidFill>
                  <a:latin typeface="Calibri"/>
                  <a:cs typeface="Calibri"/>
                </a:rPr>
                <a:t>February 2026</a:t>
              </a:r>
              <a:endParaRPr lang="en-GB" sz="1728" spc="-12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05C55766-2EC0-AD10-5396-C5956AF23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7" t="21063" r="12855" b="16462"/>
            <a:stretch/>
          </p:blipFill>
          <p:spPr>
            <a:xfrm>
              <a:off x="90916" y="5772382"/>
              <a:ext cx="1712245" cy="918211"/>
            </a:xfrm>
            <a:prstGeom prst="rect">
              <a:avLst/>
            </a:prstGeom>
          </p:spPr>
        </p:pic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83383362-9CE0-A7A5-1DF0-1AA852529F71}"/>
                </a:ext>
              </a:extLst>
            </p:cNvPr>
            <p:cNvSpPr txBox="1">
              <a:spLocks/>
            </p:cNvSpPr>
            <p:nvPr/>
          </p:nvSpPr>
          <p:spPr>
            <a:xfrm>
              <a:off x="2552709" y="6295965"/>
              <a:ext cx="1419462" cy="229329"/>
            </a:xfrm>
            <a:prstGeom prst="rect">
              <a:avLst/>
            </a:prstGeom>
          </p:spPr>
          <p:txBody>
            <a:bodyPr vert="horz" wrap="square" lIns="0" tIns="9242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701" algn="r">
                <a:lnSpc>
                  <a:spcPts val="1910"/>
                </a:lnSpc>
              </a:pPr>
              <a:r>
                <a:rPr lang="en-GB" sz="1100" i="1" spc="-12" dirty="0">
                  <a:solidFill>
                    <a:schemeClr val="bg1"/>
                  </a:solidFill>
                  <a:latin typeface="Calibri"/>
                  <a:cs typeface="Calibri"/>
                </a:rPr>
                <a:t>S26-048/MB</a:t>
              </a:r>
              <a:endParaRPr lang="en-GB" sz="1100" i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9E5C9-083E-2631-67BF-6E469E62A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F532FEB9-BF50-3686-9954-AC056A0D2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880650"/>
              </p:ext>
            </p:extLst>
          </p:nvPr>
        </p:nvGraphicFramePr>
        <p:xfrm>
          <a:off x="514049" y="2325244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391C6D35-6129-388C-5A7C-579D5E2E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IE" dirty="0"/>
              <a:t>early 1 in 4 (23%) currently qualify for free GP visits for their children under 8 years old.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8F299B-7469-40BE-60ED-3048CF838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0127"/>
              </p:ext>
            </p:extLst>
          </p:nvPr>
        </p:nvGraphicFramePr>
        <p:xfrm>
          <a:off x="3297675" y="2826532"/>
          <a:ext cx="8667353" cy="22970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05921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467181807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868335770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</a:tblGrid>
              <a:tr h="21298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550167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ABC1 F50+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C2DE F50-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8264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218995"/>
                  </a:ext>
                </a:extLst>
              </a:tr>
            </a:tbl>
          </a:graphicData>
        </a:graphic>
      </p:graphicFrame>
      <p:sp>
        <p:nvSpPr>
          <p:cNvPr id="14" name="Text Box 3">
            <a:extLst>
              <a:ext uri="{FF2B5EF4-FFF2-40B4-BE49-F238E27FC236}">
                <a16:creationId xmlns:a16="http://schemas.microsoft.com/office/drawing/2014/main" id="{833C7728-4608-1048-3E9A-30C4E8B7E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3699"/>
            <a:ext cx="2085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(Base: All respondents – 1000)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6954FC-D2BD-B781-6B5D-864B0E9BBA86}"/>
              </a:ext>
            </a:extLst>
          </p:cNvPr>
          <p:cNvSpPr txBox="1"/>
          <p:nvPr/>
        </p:nvSpPr>
        <p:spPr>
          <a:xfrm>
            <a:off x="311286" y="5813229"/>
            <a:ext cx="1086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bg1">
                    <a:lumMod val="50000"/>
                  </a:schemeClr>
                </a:solidFill>
              </a:rPr>
              <a:t>Not 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356D3-D673-2F3B-0C1D-1E6D7BF149A4}"/>
              </a:ext>
            </a:extLst>
          </p:cNvPr>
          <p:cNvSpPr txBox="1"/>
          <p:nvPr/>
        </p:nvSpPr>
        <p:spPr>
          <a:xfrm>
            <a:off x="575056" y="4240899"/>
            <a:ext cx="76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6BFA8B-AEF8-8081-6785-771EEFCABC24}"/>
              </a:ext>
            </a:extLst>
          </p:cNvPr>
          <p:cNvSpPr txBox="1"/>
          <p:nvPr/>
        </p:nvSpPr>
        <p:spPr>
          <a:xfrm>
            <a:off x="70736" y="2553074"/>
            <a:ext cx="127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E801C-BFDC-8953-D0F4-35B765CBC853}"/>
              </a:ext>
            </a:extLst>
          </p:cNvPr>
          <p:cNvSpPr txBox="1"/>
          <p:nvPr/>
        </p:nvSpPr>
        <p:spPr>
          <a:xfrm>
            <a:off x="0" y="6598955"/>
            <a:ext cx="701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Q2. Do you currently qualify for free GP visits? </a:t>
            </a:r>
            <a:endParaRPr lang="en-IE" sz="12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664BB-C2D1-95CE-BCB7-F0A130AE4DF0}"/>
              </a:ext>
            </a:extLst>
          </p:cNvPr>
          <p:cNvSpPr txBox="1"/>
          <p:nvPr/>
        </p:nvSpPr>
        <p:spPr>
          <a:xfrm>
            <a:off x="1350658" y="1758131"/>
            <a:ext cx="146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4"/>
                </a:solidFill>
              </a:rPr>
              <a:t>Children under</a:t>
            </a:r>
          </a:p>
          <a:p>
            <a:pPr algn="ctr"/>
            <a:r>
              <a:rPr lang="en-GB" sz="1600" b="1" dirty="0">
                <a:solidFill>
                  <a:schemeClr val="accent4"/>
                </a:solidFill>
              </a:rPr>
              <a:t> 8 yrs old</a:t>
            </a:r>
            <a:endParaRPr lang="en-IE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0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82828-EE2F-3F2C-467B-6F0DA4DD2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10561141-0F7D-47F0-5897-07330244B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408902"/>
              </p:ext>
            </p:extLst>
          </p:nvPr>
        </p:nvGraphicFramePr>
        <p:xfrm>
          <a:off x="514049" y="2325244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03F79655-9DC7-64CE-4671-1F8F4D6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IE" dirty="0"/>
              <a:t>9% qualify for the over 70s GP visit card.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2C93472-DB0F-D767-4F6A-6C074E114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27145"/>
              </p:ext>
            </p:extLst>
          </p:nvPr>
        </p:nvGraphicFramePr>
        <p:xfrm>
          <a:off x="3297675" y="2826532"/>
          <a:ext cx="8667353" cy="22970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05921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467181807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868335770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</a:tblGrid>
              <a:tr h="21298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550167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ABC1 F50+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C2DE F50-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8264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218995"/>
                  </a:ext>
                </a:extLst>
              </a:tr>
            </a:tbl>
          </a:graphicData>
        </a:graphic>
      </p:graphicFrame>
      <p:sp>
        <p:nvSpPr>
          <p:cNvPr id="14" name="Text Box 3">
            <a:extLst>
              <a:ext uri="{FF2B5EF4-FFF2-40B4-BE49-F238E27FC236}">
                <a16:creationId xmlns:a16="http://schemas.microsoft.com/office/drawing/2014/main" id="{912111EE-F279-1FAB-997B-29DB8749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3699"/>
            <a:ext cx="2085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(Base: All respondents – 1000)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95BD1E-6B5A-3BF3-6EFE-90C8B6639800}"/>
              </a:ext>
            </a:extLst>
          </p:cNvPr>
          <p:cNvSpPr txBox="1"/>
          <p:nvPr/>
        </p:nvSpPr>
        <p:spPr>
          <a:xfrm>
            <a:off x="311286" y="5813229"/>
            <a:ext cx="1086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bg1">
                    <a:lumMod val="50000"/>
                  </a:schemeClr>
                </a:solidFill>
              </a:rPr>
              <a:t>Not 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350309-8A8A-0CB7-703F-46CF30EC514C}"/>
              </a:ext>
            </a:extLst>
          </p:cNvPr>
          <p:cNvSpPr txBox="1"/>
          <p:nvPr/>
        </p:nvSpPr>
        <p:spPr>
          <a:xfrm>
            <a:off x="575056" y="4240899"/>
            <a:ext cx="76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7CBB83-86B0-A8E2-09C2-68075EE1A537}"/>
              </a:ext>
            </a:extLst>
          </p:cNvPr>
          <p:cNvSpPr txBox="1"/>
          <p:nvPr/>
        </p:nvSpPr>
        <p:spPr>
          <a:xfrm>
            <a:off x="70736" y="2553074"/>
            <a:ext cx="127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0BA0D-C221-130D-157C-B24EC83DF74C}"/>
              </a:ext>
            </a:extLst>
          </p:cNvPr>
          <p:cNvSpPr txBox="1"/>
          <p:nvPr/>
        </p:nvSpPr>
        <p:spPr>
          <a:xfrm>
            <a:off x="0" y="6598955"/>
            <a:ext cx="701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Q2. Do you currently qualify for free GP visits? </a:t>
            </a:r>
            <a:endParaRPr lang="en-IE" sz="12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9B5EA9-0F68-4D67-0616-A3E9A2FCCF17}"/>
              </a:ext>
            </a:extLst>
          </p:cNvPr>
          <p:cNvSpPr txBox="1"/>
          <p:nvPr/>
        </p:nvSpPr>
        <p:spPr>
          <a:xfrm>
            <a:off x="1177876" y="1802460"/>
            <a:ext cx="180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accent4"/>
                </a:solidFill>
              </a:rPr>
              <a:t>Adults aged </a:t>
            </a:r>
          </a:p>
          <a:p>
            <a:pPr algn="ctr"/>
            <a:r>
              <a:rPr lang="en-IE" sz="1600" b="1" dirty="0">
                <a:solidFill>
                  <a:schemeClr val="accent4"/>
                </a:solidFill>
              </a:rPr>
              <a:t>70+</a:t>
            </a:r>
          </a:p>
        </p:txBody>
      </p:sp>
    </p:spTree>
    <p:extLst>
      <p:ext uri="{BB962C8B-B14F-4D97-AF65-F5344CB8AC3E}">
        <p14:creationId xmlns:p14="http://schemas.microsoft.com/office/powerpoint/2010/main" val="335509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C98B3-6DE8-011A-A1B1-43A9FDF84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4BCA2F23-1453-A23F-DFBC-79619A147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165978"/>
              </p:ext>
            </p:extLst>
          </p:nvPr>
        </p:nvGraphicFramePr>
        <p:xfrm>
          <a:off x="514049" y="2325244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9386344C-4680-582B-FB3C-979B612C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IE" dirty="0"/>
              <a:t>ne-quarter are able to visit their GP for free due to income means testing (25%)…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A3EA3-DAD7-B715-7007-C186299D3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10008"/>
              </p:ext>
            </p:extLst>
          </p:nvPr>
        </p:nvGraphicFramePr>
        <p:xfrm>
          <a:off x="3297675" y="2826532"/>
          <a:ext cx="8667353" cy="22970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05921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467181807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868335770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</a:tblGrid>
              <a:tr h="21298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550167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ABC1 F50+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C2DE F50-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8264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218995"/>
                  </a:ext>
                </a:extLst>
              </a:tr>
            </a:tbl>
          </a:graphicData>
        </a:graphic>
      </p:graphicFrame>
      <p:sp>
        <p:nvSpPr>
          <p:cNvPr id="14" name="Text Box 3">
            <a:extLst>
              <a:ext uri="{FF2B5EF4-FFF2-40B4-BE49-F238E27FC236}">
                <a16:creationId xmlns:a16="http://schemas.microsoft.com/office/drawing/2014/main" id="{74C8C925-142E-F433-269B-CF021E9D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3699"/>
            <a:ext cx="2085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(Base: All respondents – 1000)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750E23-D209-7B9B-CF43-48C2BF20A97D}"/>
              </a:ext>
            </a:extLst>
          </p:cNvPr>
          <p:cNvSpPr txBox="1"/>
          <p:nvPr/>
        </p:nvSpPr>
        <p:spPr>
          <a:xfrm>
            <a:off x="311286" y="5813229"/>
            <a:ext cx="1086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bg1">
                    <a:lumMod val="50000"/>
                  </a:schemeClr>
                </a:solidFill>
              </a:rPr>
              <a:t>Not 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09AF54-4C92-41E7-5826-21BF6F6EFDC2}"/>
              </a:ext>
            </a:extLst>
          </p:cNvPr>
          <p:cNvSpPr txBox="1"/>
          <p:nvPr/>
        </p:nvSpPr>
        <p:spPr>
          <a:xfrm>
            <a:off x="575056" y="4240899"/>
            <a:ext cx="76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04F729-9E36-D082-FB70-0AC67F1AD61B}"/>
              </a:ext>
            </a:extLst>
          </p:cNvPr>
          <p:cNvSpPr txBox="1"/>
          <p:nvPr/>
        </p:nvSpPr>
        <p:spPr>
          <a:xfrm>
            <a:off x="70736" y="2553074"/>
            <a:ext cx="127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149D1-A03A-299B-A581-71AA17E8AC6C}"/>
              </a:ext>
            </a:extLst>
          </p:cNvPr>
          <p:cNvSpPr txBox="1"/>
          <p:nvPr/>
        </p:nvSpPr>
        <p:spPr>
          <a:xfrm>
            <a:off x="0" y="6598955"/>
            <a:ext cx="701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Q2. Do you currently qualify for free GP visits? </a:t>
            </a:r>
            <a:endParaRPr lang="en-IE" sz="12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AF419-4373-B7E5-EEBB-9BC1C830DE58}"/>
              </a:ext>
            </a:extLst>
          </p:cNvPr>
          <p:cNvSpPr txBox="1"/>
          <p:nvPr/>
        </p:nvSpPr>
        <p:spPr>
          <a:xfrm>
            <a:off x="1212819" y="1664933"/>
            <a:ext cx="191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4"/>
                </a:solidFill>
              </a:rPr>
              <a:t>Income qualified individuals</a:t>
            </a:r>
            <a:endParaRPr lang="en-IE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7D38A-2A39-9C49-6470-F99587C81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B588B5B1-EE0E-610B-53A8-9640229FB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680870"/>
              </p:ext>
            </p:extLst>
          </p:nvPr>
        </p:nvGraphicFramePr>
        <p:xfrm>
          <a:off x="514049" y="2325244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2CBDFDF8-1A66-0831-83FB-4E52F1FF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</a:t>
            </a:r>
            <a:r>
              <a:rPr lang="en-IE" dirty="0"/>
              <a:t> and due to having certain medical conditions (25%).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E4612C-DEBC-ED2F-8FAA-71D0457EA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36927"/>
              </p:ext>
            </p:extLst>
          </p:nvPr>
        </p:nvGraphicFramePr>
        <p:xfrm>
          <a:off x="3297675" y="2826532"/>
          <a:ext cx="8667353" cy="22970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05921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467181807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868335770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</a:tblGrid>
              <a:tr h="21298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550167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ABC1 F50+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C2DE F50-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8264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218995"/>
                  </a:ext>
                </a:extLst>
              </a:tr>
            </a:tbl>
          </a:graphicData>
        </a:graphic>
      </p:graphicFrame>
      <p:sp>
        <p:nvSpPr>
          <p:cNvPr id="14" name="Text Box 3">
            <a:extLst>
              <a:ext uri="{FF2B5EF4-FFF2-40B4-BE49-F238E27FC236}">
                <a16:creationId xmlns:a16="http://schemas.microsoft.com/office/drawing/2014/main" id="{92C1171D-7194-2595-F416-FE4795939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3699"/>
            <a:ext cx="2085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(Base: All respondents – 1000)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7A1BF7-7636-8F70-2D4D-C4F13E93F720}"/>
              </a:ext>
            </a:extLst>
          </p:cNvPr>
          <p:cNvSpPr txBox="1"/>
          <p:nvPr/>
        </p:nvSpPr>
        <p:spPr>
          <a:xfrm>
            <a:off x="311286" y="5813229"/>
            <a:ext cx="1086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bg1">
                    <a:lumMod val="50000"/>
                  </a:schemeClr>
                </a:solidFill>
              </a:rPr>
              <a:t>Not 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4FB373-D6D9-8263-F165-15A10FEC445F}"/>
              </a:ext>
            </a:extLst>
          </p:cNvPr>
          <p:cNvSpPr txBox="1"/>
          <p:nvPr/>
        </p:nvSpPr>
        <p:spPr>
          <a:xfrm>
            <a:off x="575056" y="4240899"/>
            <a:ext cx="76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51AA4C-A0EF-042A-A753-F2F8711990F7}"/>
              </a:ext>
            </a:extLst>
          </p:cNvPr>
          <p:cNvSpPr txBox="1"/>
          <p:nvPr/>
        </p:nvSpPr>
        <p:spPr>
          <a:xfrm>
            <a:off x="70736" y="2553074"/>
            <a:ext cx="127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FD731-DE6F-9DCE-A2C4-44EB2DD9C0E9}"/>
              </a:ext>
            </a:extLst>
          </p:cNvPr>
          <p:cNvSpPr txBox="1"/>
          <p:nvPr/>
        </p:nvSpPr>
        <p:spPr>
          <a:xfrm>
            <a:off x="0" y="6598955"/>
            <a:ext cx="701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Q2. Do you currently qualify for free GP visits? </a:t>
            </a:r>
            <a:endParaRPr lang="en-IE" sz="12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ED177-B913-7A5A-1BAA-862DFF9B3EEC}"/>
              </a:ext>
            </a:extLst>
          </p:cNvPr>
          <p:cNvSpPr txBox="1"/>
          <p:nvPr/>
        </p:nvSpPr>
        <p:spPr>
          <a:xfrm>
            <a:off x="1247374" y="1494247"/>
            <a:ext cx="166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4"/>
                </a:solidFill>
              </a:rPr>
              <a:t>Due to certain medical conditions</a:t>
            </a:r>
            <a:endParaRPr lang="en-IE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B8D17-9377-A439-32C3-C375556C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BEA34-4A1F-1F6F-88E4-7F871C6EE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Section 2: </a:t>
            </a:r>
          </a:p>
          <a:p>
            <a:r>
              <a:rPr lang="en-GB" dirty="0"/>
              <a:t>Over-the-counter Medicines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396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28B096AC-7C8A-1CD0-E770-F5EE727C7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789735"/>
              </p:ext>
            </p:extLst>
          </p:nvPr>
        </p:nvGraphicFramePr>
        <p:xfrm>
          <a:off x="514049" y="2043135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84155C1C-0B9F-1F53-59C1-249EEEE4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10562253" cy="874373"/>
          </a:xfrm>
        </p:spPr>
        <p:txBody>
          <a:bodyPr/>
          <a:lstStyle/>
          <a:p>
            <a:r>
              <a:rPr lang="en-GB" dirty="0"/>
              <a:t>The majority of respondents (89%) report price to be an important factor when purchasing over-the-counter (OTC), non-prescription medicines.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533E8-1802-1FBA-5533-BBD54F0368FF}"/>
              </a:ext>
            </a:extLst>
          </p:cNvPr>
          <p:cNvSpPr txBox="1"/>
          <p:nvPr/>
        </p:nvSpPr>
        <p:spPr>
          <a:xfrm>
            <a:off x="0" y="6581001"/>
            <a:ext cx="6854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Q3. When purchasing over-the-counter medicines (non-prescription), how important is the price to you?</a:t>
            </a:r>
            <a:endParaRPr lang="en-IE" sz="12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D1C09-6161-B5CA-4929-275AE17F0ED9}"/>
              </a:ext>
            </a:extLst>
          </p:cNvPr>
          <p:cNvSpPr txBox="1"/>
          <p:nvPr/>
        </p:nvSpPr>
        <p:spPr>
          <a:xfrm>
            <a:off x="75161" y="2848390"/>
            <a:ext cx="13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accent3">
                    <a:lumMod val="75000"/>
                  </a:schemeClr>
                </a:solidFill>
              </a:rPr>
              <a:t>Very important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5A77A-25EA-5464-F24F-43F5C5F8C67C}"/>
              </a:ext>
            </a:extLst>
          </p:cNvPr>
          <p:cNvSpPr txBox="1"/>
          <p:nvPr/>
        </p:nvSpPr>
        <p:spPr>
          <a:xfrm>
            <a:off x="150324" y="5388159"/>
            <a:ext cx="133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Unimportant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7802F-0CBF-56D9-A3A2-C04D69E0F2EC}"/>
              </a:ext>
            </a:extLst>
          </p:cNvPr>
          <p:cNvSpPr txBox="1"/>
          <p:nvPr/>
        </p:nvSpPr>
        <p:spPr>
          <a:xfrm>
            <a:off x="94419" y="5762744"/>
            <a:ext cx="13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bg1">
                    <a:lumMod val="50000"/>
                  </a:schemeClr>
                </a:solidFill>
              </a:rPr>
              <a:t>N/A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52A7E-2F5B-D52A-8461-08B8379D3CE2}"/>
              </a:ext>
            </a:extLst>
          </p:cNvPr>
          <p:cNvSpPr txBox="1"/>
          <p:nvPr/>
        </p:nvSpPr>
        <p:spPr>
          <a:xfrm>
            <a:off x="-838" y="5601687"/>
            <a:ext cx="1484242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IE" sz="1400" dirty="0">
                <a:solidFill>
                  <a:schemeClr val="accent2">
                    <a:lumMod val="75000"/>
                  </a:schemeClr>
                </a:solidFill>
              </a:rPr>
              <a:t>Very unimportant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27E6A-B064-D428-0D20-DB8EE5A52FF7}"/>
              </a:ext>
            </a:extLst>
          </p:cNvPr>
          <p:cNvSpPr txBox="1"/>
          <p:nvPr/>
        </p:nvSpPr>
        <p:spPr>
          <a:xfrm>
            <a:off x="169580" y="4471053"/>
            <a:ext cx="1293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accent3"/>
                </a:solidFill>
              </a:rPr>
              <a:t>Important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538F75D-C849-A4DB-2AA6-10979EC2F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2077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 : All respondents -1000)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9C182AE3-0B18-8641-1E9B-80F99693DDCD}"/>
              </a:ext>
            </a:extLst>
          </p:cNvPr>
          <p:cNvSpPr/>
          <p:nvPr/>
        </p:nvSpPr>
        <p:spPr>
          <a:xfrm>
            <a:off x="2751200" y="2746201"/>
            <a:ext cx="108429" cy="1480399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7551577-5A4B-EF70-A87F-ADA8C5F8F739}"/>
              </a:ext>
            </a:extLst>
          </p:cNvPr>
          <p:cNvSpPr/>
          <p:nvPr/>
        </p:nvSpPr>
        <p:spPr>
          <a:xfrm>
            <a:off x="2742250" y="5431697"/>
            <a:ext cx="108429" cy="33998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A2C6EB-286F-3635-3D46-9C63D6AA40E0}"/>
              </a:ext>
            </a:extLst>
          </p:cNvPr>
          <p:cNvSpPr txBox="1"/>
          <p:nvPr/>
        </p:nvSpPr>
        <p:spPr>
          <a:xfrm rot="16200000">
            <a:off x="2588715" y="3235738"/>
            <a:ext cx="104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tx2"/>
                </a:solidFill>
              </a:rPr>
              <a:t>Important </a:t>
            </a:r>
          </a:p>
          <a:p>
            <a:pPr algn="ctr"/>
            <a:r>
              <a:rPr lang="en-IE" sz="1400" dirty="0">
                <a:solidFill>
                  <a:schemeClr val="tx2"/>
                </a:solidFill>
              </a:rPr>
              <a:t>89%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563C37-88A2-93AB-5D5E-BDBE4E96490F}"/>
              </a:ext>
            </a:extLst>
          </p:cNvPr>
          <p:cNvSpPr txBox="1"/>
          <p:nvPr/>
        </p:nvSpPr>
        <p:spPr>
          <a:xfrm rot="16200000">
            <a:off x="2458238" y="5177178"/>
            <a:ext cx="131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accent2"/>
                </a:solidFill>
              </a:rPr>
              <a:t>Unimportant</a:t>
            </a:r>
          </a:p>
          <a:p>
            <a:pPr algn="ctr"/>
            <a:r>
              <a:rPr lang="en-IE" sz="1400" dirty="0">
                <a:solidFill>
                  <a:schemeClr val="accent2"/>
                </a:solidFill>
              </a:rPr>
              <a:t>10%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E71BFF-C8AC-DA53-E4DC-1DA93D508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52614"/>
              </p:ext>
            </p:extLst>
          </p:nvPr>
        </p:nvGraphicFramePr>
        <p:xfrm>
          <a:off x="3982235" y="1750233"/>
          <a:ext cx="7791862" cy="45406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16454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405028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405028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29796211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2491695601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634772175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100462965"/>
                    </a:ext>
                  </a:extLst>
                </a:gridCol>
              </a:tblGrid>
              <a:tr h="267908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PUBLIC PAYMENT SCHEME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666693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card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425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important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009120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5675573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Unimportant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8526551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unimportant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Summary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218995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426773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Unimportant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725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66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6D1E7-7305-BFC2-EBE2-467E17ABF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F93C34A-5D82-BC0D-E1C8-EF866B1F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9899780" cy="874373"/>
          </a:xfrm>
        </p:spPr>
        <p:txBody>
          <a:bodyPr/>
          <a:lstStyle/>
          <a:p>
            <a:r>
              <a:rPr lang="en-GB" dirty="0"/>
              <a:t>Of those who buy OTC medicines, buying for ‘myself’ is most common (89%). Around one-third buy for their spouse and kids.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B75AE-8841-B4B1-31F2-BD9ED235695B}"/>
              </a:ext>
            </a:extLst>
          </p:cNvPr>
          <p:cNvSpPr txBox="1"/>
          <p:nvPr/>
        </p:nvSpPr>
        <p:spPr>
          <a:xfrm>
            <a:off x="0" y="6581001"/>
            <a:ext cx="3492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Q4 Who do you buy over the counter medicines for? </a:t>
            </a:r>
            <a:endParaRPr lang="en-IE" sz="1200" i="1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143D2A3-85D4-06DF-E198-C668EFF1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30638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 : Buys over the counter medicines -994)</a:t>
            </a: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5CFF0855-35DA-DB34-9424-18EE943DC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45405"/>
              </p:ext>
            </p:extLst>
          </p:nvPr>
        </p:nvGraphicFramePr>
        <p:xfrm>
          <a:off x="120419" y="2332772"/>
          <a:ext cx="3063852" cy="372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F1EB88-B1F6-9B24-D742-2B21D9E65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03343"/>
              </p:ext>
            </p:extLst>
          </p:nvPr>
        </p:nvGraphicFramePr>
        <p:xfrm>
          <a:off x="3884959" y="2259393"/>
          <a:ext cx="7791862" cy="329887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16454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405028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405028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29796211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2491695601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634772175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100462965"/>
                    </a:ext>
                  </a:extLst>
                </a:gridCol>
              </a:tblGrid>
              <a:tr h="267908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PUBLIC PAYMENT SCHEME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666693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card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505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194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288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421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Myself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009120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Spouse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5675573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8526551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Parents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323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787AE-E3B0-559F-73F4-A512FADB3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14B49B1-7252-D74E-59BA-B5A614E4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Vast majority (91%) buy their OTC medicines from their local pharmacy.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AC5D8-DCFD-E3AD-2218-53158BF1BD52}"/>
              </a:ext>
            </a:extLst>
          </p:cNvPr>
          <p:cNvSpPr txBox="1"/>
          <p:nvPr/>
        </p:nvSpPr>
        <p:spPr>
          <a:xfrm>
            <a:off x="0" y="6581001"/>
            <a:ext cx="9519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i="1" dirty="0"/>
              <a:t>Q5A. Where do you usually buy over the counter (non-prescription) medicines like pain relief, cold/flu remedies, skin treatment or allergy tablets?</a:t>
            </a: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BE8757F1-033D-E31E-5593-BF506D18B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955406"/>
              </p:ext>
            </p:extLst>
          </p:nvPr>
        </p:nvGraphicFramePr>
        <p:xfrm>
          <a:off x="295103" y="2468463"/>
          <a:ext cx="3111843" cy="372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3">
            <a:extLst>
              <a:ext uri="{FF2B5EF4-FFF2-40B4-BE49-F238E27FC236}">
                <a16:creationId xmlns:a16="http://schemas.microsoft.com/office/drawing/2014/main" id="{BF4FBFBD-A34B-80F9-8365-4EEFC3494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30638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 : Buys over the counter medicines -994)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06A08C-B920-4D08-FC2F-40C20DC5E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70075"/>
              </p:ext>
            </p:extLst>
          </p:nvPr>
        </p:nvGraphicFramePr>
        <p:xfrm>
          <a:off x="3871608" y="1813956"/>
          <a:ext cx="7931672" cy="418575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32898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412295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412295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29796211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2491695601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634772175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100462965"/>
                    </a:ext>
                  </a:extLst>
                </a:gridCol>
              </a:tblGrid>
              <a:tr h="267908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PUBLIC PAYMENT SCHEME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666693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card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505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194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288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421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local pharmacy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009120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supermarket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5675573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8526551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don't usually buy over-the-counter medicines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21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3C83D8-ACDF-E609-1D0E-15EFE352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187"/>
            <a:ext cx="9498563" cy="874373"/>
          </a:xfrm>
        </p:spPr>
        <p:txBody>
          <a:bodyPr>
            <a:normAutofit/>
          </a:bodyPr>
          <a:lstStyle/>
          <a:p>
            <a:r>
              <a:rPr lang="en-GB" sz="2300" dirty="0"/>
              <a:t>However, only two-thirds (67%) always go to the same pharmacy when buying OTC medicines.</a:t>
            </a:r>
            <a:endParaRPr lang="en-IE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EF6CF-8A7D-14D8-46D3-E5D3C20DC75D}"/>
              </a:ext>
            </a:extLst>
          </p:cNvPr>
          <p:cNvSpPr txBox="1"/>
          <p:nvPr/>
        </p:nvSpPr>
        <p:spPr>
          <a:xfrm>
            <a:off x="0" y="6581001"/>
            <a:ext cx="6872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/>
              <a:t>Q5B. When buying over the counter (non-prescription) medicines do you always go to the same pharmacy?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2A75B2-0446-7611-C46A-5A57B4C89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24986"/>
              </p:ext>
            </p:extLst>
          </p:nvPr>
        </p:nvGraphicFramePr>
        <p:xfrm>
          <a:off x="78775" y="1931992"/>
          <a:ext cx="3616554" cy="3843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66CB1593-740A-3CEA-058B-4ACD3C564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30638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 : Buys over the counter medicines -991)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B775B0-6FAA-4F1D-9406-66D05854F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15319"/>
              </p:ext>
            </p:extLst>
          </p:nvPr>
        </p:nvGraphicFramePr>
        <p:xfrm>
          <a:off x="3842425" y="2500098"/>
          <a:ext cx="7931672" cy="270747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32898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412295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412295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29796211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2491695601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634772175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100462965"/>
                    </a:ext>
                  </a:extLst>
                </a:gridCol>
              </a:tblGrid>
              <a:tr h="267908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PUBLIC PAYMENT SCHEME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666693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card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504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287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419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009120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567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6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861D4-C299-6A05-877F-87AAFC04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8801DDA5-E24F-D69A-079E-346817380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042470"/>
              </p:ext>
            </p:extLst>
          </p:nvPr>
        </p:nvGraphicFramePr>
        <p:xfrm>
          <a:off x="514049" y="2043135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B87C403E-77EC-6B5C-A042-DBA70826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those who do always use the same pharmacy, 6</a:t>
            </a:r>
            <a:r>
              <a:rPr lang="en-IE" dirty="0"/>
              <a:t>1% believe they have a strong relationship with the business.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D24CF-3669-B73D-4665-288A233F080A}"/>
              </a:ext>
            </a:extLst>
          </p:cNvPr>
          <p:cNvSpPr txBox="1"/>
          <p:nvPr/>
        </p:nvSpPr>
        <p:spPr>
          <a:xfrm>
            <a:off x="0" y="6581001"/>
            <a:ext cx="458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i="1" dirty="0"/>
              <a:t>Q5c How strong is the relationship with the pharmacy you always use?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6FD19-F251-B8B8-5CA6-F0CCDC58403E}"/>
              </a:ext>
            </a:extLst>
          </p:cNvPr>
          <p:cNvSpPr txBox="1"/>
          <p:nvPr/>
        </p:nvSpPr>
        <p:spPr>
          <a:xfrm>
            <a:off x="0" y="2252899"/>
            <a:ext cx="138814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IE" sz="1400" dirty="0">
                <a:solidFill>
                  <a:schemeClr val="accent3">
                    <a:lumMod val="75000"/>
                  </a:schemeClr>
                </a:solidFill>
              </a:rPr>
              <a:t>Very Strong 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1E233-0D67-B0B0-EEAF-8FE8AACA4DDF}"/>
              </a:ext>
            </a:extLst>
          </p:cNvPr>
          <p:cNvSpPr txBox="1"/>
          <p:nvPr/>
        </p:nvSpPr>
        <p:spPr>
          <a:xfrm>
            <a:off x="94419" y="4865966"/>
            <a:ext cx="133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bg2"/>
                </a:solidFill>
              </a:rPr>
              <a:t>Moderate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8B51B-29A8-E75A-3174-9C718F6980C5}"/>
              </a:ext>
            </a:extLst>
          </p:cNvPr>
          <p:cNvSpPr txBox="1"/>
          <p:nvPr/>
        </p:nvSpPr>
        <p:spPr>
          <a:xfrm>
            <a:off x="-94423" y="5751684"/>
            <a:ext cx="148257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IE" sz="1400" dirty="0">
                <a:solidFill>
                  <a:schemeClr val="accent2">
                    <a:lumMod val="75000"/>
                  </a:schemeClr>
                </a:solidFill>
              </a:rPr>
              <a:t>Very weak relationship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4264E2-AD4B-FE2C-E8E6-A978682C29C4}"/>
              </a:ext>
            </a:extLst>
          </p:cNvPr>
          <p:cNvSpPr txBox="1"/>
          <p:nvPr/>
        </p:nvSpPr>
        <p:spPr>
          <a:xfrm>
            <a:off x="100919" y="5549153"/>
            <a:ext cx="128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Weak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36B09-7DD9-3F02-7EC0-D08829CA2E10}"/>
              </a:ext>
            </a:extLst>
          </p:cNvPr>
          <p:cNvSpPr txBox="1"/>
          <p:nvPr/>
        </p:nvSpPr>
        <p:spPr>
          <a:xfrm>
            <a:off x="94419" y="3513896"/>
            <a:ext cx="1293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accent3"/>
                </a:solidFill>
              </a:rPr>
              <a:t>Strong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078C694E-600F-4489-0F13-86E9DDD0D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2982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(Base: Always uses the same pharmacy- 665)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F94FA5D-DEC1-7470-88FE-120BE11934C7}"/>
              </a:ext>
            </a:extLst>
          </p:cNvPr>
          <p:cNvSpPr/>
          <p:nvPr/>
        </p:nvSpPr>
        <p:spPr>
          <a:xfrm>
            <a:off x="2730994" y="2331239"/>
            <a:ext cx="155448" cy="1415337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301AE001-0007-04D9-EB39-7E03E3A2FEBF}"/>
              </a:ext>
            </a:extLst>
          </p:cNvPr>
          <p:cNvSpPr/>
          <p:nvPr/>
        </p:nvSpPr>
        <p:spPr>
          <a:xfrm>
            <a:off x="2762240" y="5605743"/>
            <a:ext cx="89977" cy="270314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25E2E7-9D6A-D3AF-4172-95CB097FDA35}"/>
              </a:ext>
            </a:extLst>
          </p:cNvPr>
          <p:cNvSpPr txBox="1"/>
          <p:nvPr/>
        </p:nvSpPr>
        <p:spPr>
          <a:xfrm rot="16200000">
            <a:off x="2578259" y="2798721"/>
            <a:ext cx="104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tx2"/>
                </a:solidFill>
              </a:rPr>
              <a:t>Strong </a:t>
            </a:r>
          </a:p>
          <a:p>
            <a:pPr algn="ctr"/>
            <a:r>
              <a:rPr lang="en-IE" sz="1400" dirty="0">
                <a:solidFill>
                  <a:schemeClr val="tx2"/>
                </a:solidFill>
              </a:rPr>
              <a:t>61%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D64430-A991-D47D-7A3D-37D5C8CFD365}"/>
              </a:ext>
            </a:extLst>
          </p:cNvPr>
          <p:cNvSpPr txBox="1"/>
          <p:nvPr/>
        </p:nvSpPr>
        <p:spPr>
          <a:xfrm rot="16200000">
            <a:off x="2412636" y="5441432"/>
            <a:ext cx="131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accent2"/>
                </a:solidFill>
              </a:rPr>
              <a:t>Weak</a:t>
            </a:r>
          </a:p>
          <a:p>
            <a:pPr algn="ctr"/>
            <a:r>
              <a:rPr lang="en-IE" sz="1400" dirty="0">
                <a:solidFill>
                  <a:schemeClr val="accent2"/>
                </a:solidFill>
              </a:rPr>
              <a:t>7%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E05D619-43B8-F540-809E-C2B238139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96382"/>
              </p:ext>
            </p:extLst>
          </p:nvPr>
        </p:nvGraphicFramePr>
        <p:xfrm>
          <a:off x="3886089" y="1803779"/>
          <a:ext cx="7791862" cy="43807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16454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405028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405028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29796211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2491695601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634772175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100462965"/>
                    </a:ext>
                  </a:extLst>
                </a:gridCol>
              </a:tblGrid>
              <a:tr h="267908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PUBLIC PAYMENT SCHEME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666693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card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322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184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312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Very strong relationship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20592208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2914178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009120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Weak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5675573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Very weak relationship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8526551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Strong relationship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4863171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Weak relationship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58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2CFB4-3A3C-2B71-0655-DE590357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Methodology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85D328-63CC-CC63-C010-393C76249045}"/>
              </a:ext>
            </a:extLst>
          </p:cNvPr>
          <p:cNvSpPr/>
          <p:nvPr/>
        </p:nvSpPr>
        <p:spPr>
          <a:xfrm>
            <a:off x="6202580" y="3789843"/>
            <a:ext cx="5673227" cy="29341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en-GB" sz="2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endParaRPr lang="en-GB" sz="2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Margin of Error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en-GB" alt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±3.1% at 95% confidence interval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en-GB" alt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margin of error indicates the percentage points the results may differ from the overall population.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en-GB" altLang="en-US" sz="1200" i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Margin of error changes according to the size of sample, the size of the population and to the observed percentage in question.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0339F2-19A3-A570-AF9B-80213189E041}"/>
              </a:ext>
            </a:extLst>
          </p:cNvPr>
          <p:cNvSpPr/>
          <p:nvPr/>
        </p:nvSpPr>
        <p:spPr>
          <a:xfrm>
            <a:off x="316193" y="3794334"/>
            <a:ext cx="5660164" cy="29341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en-IE" sz="2400" b="1" dirty="0">
              <a:solidFill>
                <a:schemeClr val="bg1"/>
              </a:solidFill>
            </a:endParaRPr>
          </a:p>
          <a:p>
            <a:pPr lvl="0" algn="ctr">
              <a:spcAft>
                <a:spcPts val="0"/>
              </a:spcAft>
            </a:pPr>
            <a:r>
              <a:rPr lang="en-IE" sz="2400" b="1" dirty="0">
                <a:solidFill>
                  <a:schemeClr val="bg1"/>
                </a:solidFill>
              </a:rPr>
              <a:t>Field work dates</a:t>
            </a:r>
          </a:p>
          <a:p>
            <a:pPr lvl="0" algn="ctr">
              <a:spcAft>
                <a:spcPts val="0"/>
              </a:spcAft>
            </a:pPr>
            <a:r>
              <a:rPr lang="en-IE" dirty="0">
                <a:solidFill>
                  <a:schemeClr val="bg1"/>
                </a:solidFill>
              </a:rPr>
              <a:t>26</a:t>
            </a:r>
            <a:r>
              <a:rPr lang="en-IE" baseline="30000" dirty="0">
                <a:solidFill>
                  <a:schemeClr val="bg1"/>
                </a:solidFill>
              </a:rPr>
              <a:t>th</a:t>
            </a:r>
            <a:r>
              <a:rPr lang="en-IE" dirty="0">
                <a:solidFill>
                  <a:schemeClr val="bg1"/>
                </a:solidFill>
              </a:rPr>
              <a:t> February – 2</a:t>
            </a:r>
            <a:r>
              <a:rPr lang="en-IE" baseline="30000" dirty="0">
                <a:solidFill>
                  <a:schemeClr val="bg1"/>
                </a:solidFill>
              </a:rPr>
              <a:t>nd</a:t>
            </a:r>
            <a:r>
              <a:rPr lang="en-IE" dirty="0">
                <a:solidFill>
                  <a:schemeClr val="bg1"/>
                </a:solidFill>
              </a:rPr>
              <a:t> March 2026</a:t>
            </a:r>
          </a:p>
          <a:p>
            <a:pPr lvl="0" algn="ctr">
              <a:spcAft>
                <a:spcPts val="0"/>
              </a:spcAft>
            </a:pP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F964B-FBE1-BA65-7B89-4A5BAAE77F14}"/>
              </a:ext>
            </a:extLst>
          </p:cNvPr>
          <p:cNvSpPr/>
          <p:nvPr/>
        </p:nvSpPr>
        <p:spPr>
          <a:xfrm>
            <a:off x="316192" y="965674"/>
            <a:ext cx="5660164" cy="2745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en-IE" sz="2400" b="1" dirty="0">
              <a:solidFill>
                <a:schemeClr val="bg1"/>
              </a:solidFill>
            </a:endParaRPr>
          </a:p>
          <a:p>
            <a:pPr lvl="0" algn="ctr">
              <a:spcAft>
                <a:spcPts val="0"/>
              </a:spcAft>
            </a:pPr>
            <a:endParaRPr lang="en-IE" sz="2400" b="1" dirty="0">
              <a:solidFill>
                <a:schemeClr val="bg1"/>
              </a:solidFill>
            </a:endParaRPr>
          </a:p>
          <a:p>
            <a:pPr lvl="0" algn="ctr">
              <a:spcAft>
                <a:spcPts val="0"/>
              </a:spcAft>
            </a:pPr>
            <a:r>
              <a:rPr lang="en-IE" sz="2400" b="1" dirty="0">
                <a:solidFill>
                  <a:schemeClr val="bg1"/>
                </a:solidFill>
              </a:rPr>
              <a:t>Methodology </a:t>
            </a:r>
          </a:p>
          <a:p>
            <a:pPr lvl="0" algn="ctr">
              <a:spcAft>
                <a:spcPts val="0"/>
              </a:spcAft>
            </a:pPr>
            <a:r>
              <a:rPr lang="en-IE" dirty="0">
                <a:solidFill>
                  <a:schemeClr val="bg1"/>
                </a:solidFill>
              </a:rPr>
              <a:t>Online survey</a:t>
            </a:r>
          </a:p>
          <a:p>
            <a:pPr lvl="0" algn="ctr">
              <a:spcAft>
                <a:spcPts val="0"/>
              </a:spcAft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Q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uestionnaire designed in collaboration with</a:t>
            </a:r>
          </a:p>
          <a:p>
            <a:pPr lvl="0"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Dan Pender</a:t>
            </a:r>
            <a:endParaRPr lang="en-I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A947C3-B4FE-E6FC-C50A-08A9F6DE3DA8}"/>
              </a:ext>
            </a:extLst>
          </p:cNvPr>
          <p:cNvSpPr/>
          <p:nvPr/>
        </p:nvSpPr>
        <p:spPr>
          <a:xfrm>
            <a:off x="6202580" y="974480"/>
            <a:ext cx="5660164" cy="2736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kumimoji="0" lang="en-GB" sz="2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r>
              <a:rPr kumimoji="0" lang="en-GB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Sample</a:t>
            </a:r>
          </a:p>
          <a:p>
            <a:pPr lvl="0" algn="ctr">
              <a:spcAft>
                <a:spcPts val="0"/>
              </a:spcAft>
            </a:pPr>
            <a:r>
              <a:rPr kumimoji="0" lang="en-GB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A nationally representative</a:t>
            </a:r>
          </a:p>
          <a:p>
            <a:pPr lvl="0" algn="ctr">
              <a:spcAft>
                <a:spcPts val="0"/>
              </a:spcAft>
            </a:pPr>
            <a:r>
              <a:rPr kumimoji="0" lang="en-GB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sample of 1,000 adults</a:t>
            </a:r>
            <a:r>
              <a:rPr lang="en-GB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18+ in the Republic of Ireland</a:t>
            </a:r>
            <a:endParaRPr lang="en-IE" b="1" dirty="0">
              <a:solidFill>
                <a:schemeClr val="bg1"/>
              </a:solidFill>
            </a:endParaRPr>
          </a:p>
        </p:txBody>
      </p:sp>
      <p:pic>
        <p:nvPicPr>
          <p:cNvPr id="4" name="Grafik 43" descr="Daily calendar outline">
            <a:extLst>
              <a:ext uri="{FF2B5EF4-FFF2-40B4-BE49-F238E27FC236}">
                <a16:creationId xmlns:a16="http://schemas.microsoft.com/office/drawing/2014/main" id="{1CC2AAEE-644D-C84F-B97E-3DAB2660C2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689071" y="3945738"/>
            <a:ext cx="859928" cy="859928"/>
          </a:xfrm>
          <a:prstGeom prst="rect">
            <a:avLst/>
          </a:prstGeom>
        </p:spPr>
      </p:pic>
      <p:pic>
        <p:nvPicPr>
          <p:cNvPr id="7" name="Grafik 43" descr="Users outline">
            <a:extLst>
              <a:ext uri="{FF2B5EF4-FFF2-40B4-BE49-F238E27FC236}">
                <a16:creationId xmlns:a16="http://schemas.microsoft.com/office/drawing/2014/main" id="{7601BC91-A7A3-7DD8-44EF-0FDC0F836E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75929" y="1142422"/>
            <a:ext cx="859928" cy="859928"/>
          </a:xfrm>
          <a:prstGeom prst="rect">
            <a:avLst/>
          </a:prstGeom>
        </p:spPr>
      </p:pic>
      <p:pic>
        <p:nvPicPr>
          <p:cNvPr id="9" name="Grafikk 47" descr="Gears">
            <a:extLst>
              <a:ext uri="{FF2B5EF4-FFF2-40B4-BE49-F238E27FC236}">
                <a16:creationId xmlns:a16="http://schemas.microsoft.com/office/drawing/2014/main" id="{702E1EC0-9C23-271D-1B50-5E6C18AEC5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4420" y="3895261"/>
            <a:ext cx="902946" cy="859928"/>
          </a:xfrm>
          <a:prstGeom prst="rect">
            <a:avLst/>
          </a:prstGeom>
        </p:spPr>
      </p:pic>
      <p:pic>
        <p:nvPicPr>
          <p:cNvPr id="10" name="Grafik 43" descr="Checklist">
            <a:extLst>
              <a:ext uri="{FF2B5EF4-FFF2-40B4-BE49-F238E27FC236}">
                <a16:creationId xmlns:a16="http://schemas.microsoft.com/office/drawing/2014/main" id="{736D98AC-06C3-603B-6C96-9D7C98B7F2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5768" y="1174374"/>
            <a:ext cx="766534" cy="7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2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57CE-6699-83D2-B8E2-C6E4FE2C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9797143" cy="874373"/>
          </a:xfrm>
        </p:spPr>
        <p:txBody>
          <a:bodyPr/>
          <a:lstStyle/>
          <a:p>
            <a:r>
              <a:rPr lang="en-GB" dirty="0"/>
              <a:t>F</a:t>
            </a:r>
            <a:r>
              <a:rPr lang="en-IE" dirty="0"/>
              <a:t>or those who don’t usually buy OTC medicines </a:t>
            </a:r>
            <a:r>
              <a:rPr lang="en-IE" u="sng" dirty="0"/>
              <a:t>online</a:t>
            </a:r>
            <a:r>
              <a:rPr lang="en-IE" dirty="0"/>
              <a:t>, preference to speak with a pharmacist is the top reason chosen.</a:t>
            </a: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50036601-CB88-1A20-E8FB-514045628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16810"/>
              </p:ext>
            </p:extLst>
          </p:nvPr>
        </p:nvGraphicFramePr>
        <p:xfrm>
          <a:off x="887963" y="2038776"/>
          <a:ext cx="8739674" cy="400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956E5E-4CC9-193C-E239-4CB6290FB2A2}"/>
              </a:ext>
            </a:extLst>
          </p:cNvPr>
          <p:cNvSpPr txBox="1"/>
          <p:nvPr/>
        </p:nvSpPr>
        <p:spPr>
          <a:xfrm>
            <a:off x="0" y="6581001"/>
            <a:ext cx="10394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i="1" dirty="0"/>
              <a:t>Q6. You indicated in your response to the previous question that you do not usually buy over-the-counter medicines online. Which of the following best explains why?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EAFA39C-BFAF-CD4B-6621-E3B4C2A34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3699"/>
            <a:ext cx="40862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(Does not usually buy over-the-counter medicines online- 936)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1B40D0-C9EE-4AE4-0EA2-82CFA18A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26" y="2470825"/>
            <a:ext cx="3605506" cy="24027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47407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CBB5-9CC3-687F-7610-0CFFDBC3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Additionally, almost 1 in 5 (18%) report a mistrust for buying medicines online. </a:t>
            </a:r>
            <a:r>
              <a:rPr lang="en-IE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716D5-8591-EC2D-7938-EEC0E346069A}"/>
              </a:ext>
            </a:extLst>
          </p:cNvPr>
          <p:cNvSpPr txBox="1"/>
          <p:nvPr/>
        </p:nvSpPr>
        <p:spPr>
          <a:xfrm>
            <a:off x="0" y="6581001"/>
            <a:ext cx="10394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i="1" dirty="0"/>
              <a:t>Q6. You indicated in your response to the previous question that you do not usually buy over-the-counter medicines online. Which of the following best explains why?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C30035-3CBA-BF97-4A93-86CCC2B5F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4787"/>
              </p:ext>
            </p:extLst>
          </p:nvPr>
        </p:nvGraphicFramePr>
        <p:xfrm>
          <a:off x="622570" y="1803779"/>
          <a:ext cx="11031165" cy="424682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35980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585837">
                  <a:extLst>
                    <a:ext uri="{9D8B030D-6E8A-4147-A177-3AD203B41FA5}">
                      <a16:colId xmlns:a16="http://schemas.microsoft.com/office/drawing/2014/main" val="4007991274"/>
                    </a:ext>
                  </a:extLst>
                </a:gridCol>
                <a:gridCol w="513064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513064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490790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490790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490790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490790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490790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490790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592310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592310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592310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592310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  <a:gridCol w="592310">
                  <a:extLst>
                    <a:ext uri="{9D8B030D-6E8A-4147-A177-3AD203B41FA5}">
                      <a16:colId xmlns:a16="http://schemas.microsoft.com/office/drawing/2014/main" val="329796211"/>
                    </a:ext>
                  </a:extLst>
                </a:gridCol>
                <a:gridCol w="592310">
                  <a:extLst>
                    <a:ext uri="{9D8B030D-6E8A-4147-A177-3AD203B41FA5}">
                      <a16:colId xmlns:a16="http://schemas.microsoft.com/office/drawing/2014/main" val="2491695601"/>
                    </a:ext>
                  </a:extLst>
                </a:gridCol>
                <a:gridCol w="592310">
                  <a:extLst>
                    <a:ext uri="{9D8B030D-6E8A-4147-A177-3AD203B41FA5}">
                      <a16:colId xmlns:a16="http://schemas.microsoft.com/office/drawing/2014/main" val="3634772175"/>
                    </a:ext>
                  </a:extLst>
                </a:gridCol>
                <a:gridCol w="592310">
                  <a:extLst>
                    <a:ext uri="{9D8B030D-6E8A-4147-A177-3AD203B41FA5}">
                      <a16:colId xmlns:a16="http://schemas.microsoft.com/office/drawing/2014/main" val="3100462965"/>
                    </a:ext>
                  </a:extLst>
                </a:gridCol>
              </a:tblGrid>
              <a:tr h="313285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PUBLIC PAYMENT SCHEME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779615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card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3444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936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451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483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188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266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166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397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4366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prefer to speak with a pharmacist in person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20592208"/>
                  </a:ext>
                </a:extLst>
              </a:tr>
              <a:tr h="4366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do not trust online sources for medicines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2914178"/>
                  </a:ext>
                </a:extLst>
              </a:tr>
              <a:tr h="4840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am unsure which websites are safe or legitimate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009120"/>
                  </a:ext>
                </a:extLst>
              </a:tr>
              <a:tr h="4840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Delivery takes too long or is inconvenient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5675573"/>
                  </a:ext>
                </a:extLst>
              </a:tr>
              <a:tr h="4840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did not know it was possible to buy them online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8526551"/>
                  </a:ext>
                </a:extLst>
              </a:tr>
              <a:tr h="4840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73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C1B39-A400-C349-3ACE-5A70F9386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3B1D4BDF-AE0A-7A37-F8F2-93FDBCB5C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555295"/>
              </p:ext>
            </p:extLst>
          </p:nvPr>
        </p:nvGraphicFramePr>
        <p:xfrm>
          <a:off x="514049" y="2043135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A02FF1DE-13D5-3A3E-8227-707937E2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IE" dirty="0"/>
              <a:t>1% are likely to buy a lower cost, generic version of an OTC medicine instead of a branded product if it was available.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28664-E55C-94AD-772D-346B9C3A6A78}"/>
              </a:ext>
            </a:extLst>
          </p:cNvPr>
          <p:cNvSpPr txBox="1"/>
          <p:nvPr/>
        </p:nvSpPr>
        <p:spPr>
          <a:xfrm>
            <a:off x="0" y="6581001"/>
            <a:ext cx="10659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/>
              <a:t>Q7. If a lower-cost generic version of an over-the-counter medicine was available, how likely would you be to choose it instead of the branded product?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A1853-CC8B-670E-D5DE-DDBEACE6B22E}"/>
              </a:ext>
            </a:extLst>
          </p:cNvPr>
          <p:cNvSpPr txBox="1"/>
          <p:nvPr/>
        </p:nvSpPr>
        <p:spPr>
          <a:xfrm>
            <a:off x="32246" y="2516799"/>
            <a:ext cx="13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accent3">
                    <a:lumMod val="75000"/>
                  </a:schemeClr>
                </a:solidFill>
              </a:rPr>
              <a:t>Very likely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8B93F-4249-B30F-3FB6-60D40BFFD3B1}"/>
              </a:ext>
            </a:extLst>
          </p:cNvPr>
          <p:cNvSpPr txBox="1"/>
          <p:nvPr/>
        </p:nvSpPr>
        <p:spPr>
          <a:xfrm>
            <a:off x="55905" y="4715169"/>
            <a:ext cx="133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bg1">
                    <a:lumMod val="50000"/>
                  </a:schemeClr>
                </a:solidFill>
              </a:rPr>
              <a:t>Neutral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34FBB-AD6D-8ABE-BD05-8AB875C2FB1D}"/>
              </a:ext>
            </a:extLst>
          </p:cNvPr>
          <p:cNvSpPr txBox="1"/>
          <p:nvPr/>
        </p:nvSpPr>
        <p:spPr>
          <a:xfrm>
            <a:off x="-94423" y="5608856"/>
            <a:ext cx="148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accent2">
                    <a:lumMod val="75000"/>
                  </a:schemeClr>
                </a:solidFill>
              </a:rPr>
              <a:t>Very unlikely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15382-AB0E-E303-54F1-289C4EA3183B}"/>
              </a:ext>
            </a:extLst>
          </p:cNvPr>
          <p:cNvSpPr txBox="1"/>
          <p:nvPr/>
        </p:nvSpPr>
        <p:spPr>
          <a:xfrm>
            <a:off x="107420" y="5375418"/>
            <a:ext cx="128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Unlikely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A926B-44CB-00F2-30B2-770594F40F8C}"/>
              </a:ext>
            </a:extLst>
          </p:cNvPr>
          <p:cNvSpPr txBox="1"/>
          <p:nvPr/>
        </p:nvSpPr>
        <p:spPr>
          <a:xfrm>
            <a:off x="126665" y="3654420"/>
            <a:ext cx="1293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accent3"/>
                </a:solidFill>
              </a:rPr>
              <a:t>Likely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6A62B1F0-88D9-40C5-674E-8F08291DE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2077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 : All respondents -1000)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6A3FC54-A695-922D-0ED0-3C009A0593BA}"/>
              </a:ext>
            </a:extLst>
          </p:cNvPr>
          <p:cNvSpPr/>
          <p:nvPr/>
        </p:nvSpPr>
        <p:spPr>
          <a:xfrm>
            <a:off x="2761059" y="2703128"/>
            <a:ext cx="155448" cy="914400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BA69C5B-2E84-97D4-9FBE-6AF0648E4463}"/>
              </a:ext>
            </a:extLst>
          </p:cNvPr>
          <p:cNvSpPr/>
          <p:nvPr/>
        </p:nvSpPr>
        <p:spPr>
          <a:xfrm>
            <a:off x="2761059" y="5354636"/>
            <a:ext cx="155448" cy="508439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D627AA-0488-BF1D-B272-0E1E343BB8C3}"/>
              </a:ext>
            </a:extLst>
          </p:cNvPr>
          <p:cNvSpPr txBox="1"/>
          <p:nvPr/>
        </p:nvSpPr>
        <p:spPr>
          <a:xfrm rot="16200000">
            <a:off x="2594382" y="2869236"/>
            <a:ext cx="104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tx2"/>
                </a:solidFill>
              </a:rPr>
              <a:t>Likely </a:t>
            </a:r>
          </a:p>
          <a:p>
            <a:pPr algn="ctr"/>
            <a:r>
              <a:rPr lang="en-IE" sz="1400" dirty="0">
                <a:solidFill>
                  <a:schemeClr val="tx2"/>
                </a:solidFill>
              </a:rPr>
              <a:t>61%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5B2A98-B29C-9788-8272-419C22FF242B}"/>
              </a:ext>
            </a:extLst>
          </p:cNvPr>
          <p:cNvSpPr txBox="1"/>
          <p:nvPr/>
        </p:nvSpPr>
        <p:spPr>
          <a:xfrm rot="16200000">
            <a:off x="2486252" y="5306960"/>
            <a:ext cx="131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accent2"/>
                </a:solidFill>
              </a:rPr>
              <a:t>Unlikely</a:t>
            </a:r>
          </a:p>
          <a:p>
            <a:pPr algn="ctr"/>
            <a:r>
              <a:rPr lang="en-IE" sz="1400" dirty="0">
                <a:solidFill>
                  <a:schemeClr val="accent2"/>
                </a:solidFill>
              </a:rPr>
              <a:t>16%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BB3841-319B-012C-1D0A-87B74C7EF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0940"/>
              </p:ext>
            </p:extLst>
          </p:nvPr>
        </p:nvGraphicFramePr>
        <p:xfrm>
          <a:off x="3982235" y="1750233"/>
          <a:ext cx="7791862" cy="45406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16454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405028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405028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29796211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2491695601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634772175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100462965"/>
                    </a:ext>
                  </a:extLst>
                </a:gridCol>
              </a:tblGrid>
              <a:tr h="267908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PUBLIC PAYMENT SCHEME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666693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card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425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Very likely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009120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Likely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5675573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Neutral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8526551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Unlikely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Very unlikely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218995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Likely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426773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Unlikely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725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479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C9C1F-C24E-D169-09B3-69786EFA3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8EA1D39F-17B2-B2AF-E759-BDDD795E4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701453"/>
              </p:ext>
            </p:extLst>
          </p:nvPr>
        </p:nvGraphicFramePr>
        <p:xfrm>
          <a:off x="514049" y="2043135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4A545D5F-B677-9C33-A213-200FA780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While 79% would find it helpful being informed of a better value version of an OTC medicine by their pharmacist.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C9594-838E-5D37-FB3A-DD7679053738}"/>
              </a:ext>
            </a:extLst>
          </p:cNvPr>
          <p:cNvSpPr txBox="1"/>
          <p:nvPr/>
        </p:nvSpPr>
        <p:spPr>
          <a:xfrm>
            <a:off x="0" y="6581001"/>
            <a:ext cx="10659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/>
              <a:t>Q8. Would you find it helpful if your pharmacist told you when a better-value version</a:t>
            </a:r>
            <a:r>
              <a:rPr lang="en-GB" sz="1200" i="1" dirty="0"/>
              <a:t> </a:t>
            </a:r>
            <a:r>
              <a:rPr lang="en-IE" sz="1200" i="1" dirty="0"/>
              <a:t>of an over-the-counter medicine was available?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ABAC2-26D3-AEC1-8701-FB66AC5B99AD}"/>
              </a:ext>
            </a:extLst>
          </p:cNvPr>
          <p:cNvSpPr txBox="1"/>
          <p:nvPr/>
        </p:nvSpPr>
        <p:spPr>
          <a:xfrm>
            <a:off x="58281" y="4140071"/>
            <a:ext cx="138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accent3"/>
                </a:solidFill>
              </a:rPr>
              <a:t>Very helpful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25C06-2A26-0593-785C-C211E77C3565}"/>
              </a:ext>
            </a:extLst>
          </p:cNvPr>
          <p:cNvSpPr txBox="1"/>
          <p:nvPr/>
        </p:nvSpPr>
        <p:spPr>
          <a:xfrm>
            <a:off x="73423" y="5135317"/>
            <a:ext cx="133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bg1">
                    <a:lumMod val="50000"/>
                  </a:schemeClr>
                </a:solidFill>
              </a:rPr>
              <a:t>Neutral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D5DAB-22BD-5B29-604A-92B13C27945C}"/>
              </a:ext>
            </a:extLst>
          </p:cNvPr>
          <p:cNvSpPr txBox="1"/>
          <p:nvPr/>
        </p:nvSpPr>
        <p:spPr>
          <a:xfrm>
            <a:off x="-62177" y="5722168"/>
            <a:ext cx="148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dirty="0">
                <a:solidFill>
                  <a:schemeClr val="accent2">
                    <a:lumMod val="75000"/>
                  </a:schemeClr>
                </a:solidFill>
              </a:rPr>
              <a:t>Not at all helpful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DABBC-1B9B-8F6F-27B6-1DFA936B4EED}"/>
              </a:ext>
            </a:extLst>
          </p:cNvPr>
          <p:cNvSpPr txBox="1"/>
          <p:nvPr/>
        </p:nvSpPr>
        <p:spPr>
          <a:xfrm>
            <a:off x="126665" y="5373941"/>
            <a:ext cx="128072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IE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Moderately helpful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1E7AF-927F-8768-25A7-B77E9854C857}"/>
              </a:ext>
            </a:extLst>
          </p:cNvPr>
          <p:cNvSpPr txBox="1"/>
          <p:nvPr/>
        </p:nvSpPr>
        <p:spPr>
          <a:xfrm>
            <a:off x="152700" y="2546936"/>
            <a:ext cx="129372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IE" sz="1400" dirty="0">
                <a:solidFill>
                  <a:schemeClr val="accent3">
                    <a:lumMod val="75000"/>
                  </a:schemeClr>
                </a:solidFill>
              </a:rPr>
              <a:t>Extremely helpful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563B61B-0C55-41E0-947E-F064E995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2077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 : All respondents -1000)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EEBDD21-EBC2-63A8-4EE8-3BCA1CF1EEE2}"/>
              </a:ext>
            </a:extLst>
          </p:cNvPr>
          <p:cNvSpPr/>
          <p:nvPr/>
        </p:nvSpPr>
        <p:spPr>
          <a:xfrm>
            <a:off x="2742669" y="3072189"/>
            <a:ext cx="155448" cy="914400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CC3BE59-74DF-4999-60BE-2CAFF71638F3}"/>
              </a:ext>
            </a:extLst>
          </p:cNvPr>
          <p:cNvSpPr/>
          <p:nvPr/>
        </p:nvSpPr>
        <p:spPr>
          <a:xfrm>
            <a:off x="2796465" y="4813739"/>
            <a:ext cx="155448" cy="91440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38A078-5D8A-EC50-8597-09873338B9ED}"/>
              </a:ext>
            </a:extLst>
          </p:cNvPr>
          <p:cNvSpPr txBox="1"/>
          <p:nvPr/>
        </p:nvSpPr>
        <p:spPr>
          <a:xfrm rot="16200000">
            <a:off x="2568701" y="3302522"/>
            <a:ext cx="104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tx2"/>
                </a:solidFill>
              </a:rPr>
              <a:t>Helpful </a:t>
            </a:r>
          </a:p>
          <a:p>
            <a:pPr algn="ctr"/>
            <a:r>
              <a:rPr lang="en-IE" sz="1400" dirty="0">
                <a:solidFill>
                  <a:schemeClr val="tx2"/>
                </a:solidFill>
              </a:rPr>
              <a:t>79%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8A10C6-017B-1CC2-F66E-6FA4F64DC0CA}"/>
              </a:ext>
            </a:extLst>
          </p:cNvPr>
          <p:cNvSpPr txBox="1"/>
          <p:nvPr/>
        </p:nvSpPr>
        <p:spPr>
          <a:xfrm rot="16200000">
            <a:off x="2566675" y="4726508"/>
            <a:ext cx="131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accent2"/>
                </a:solidFill>
              </a:rPr>
              <a:t> Unhelpful</a:t>
            </a:r>
          </a:p>
          <a:p>
            <a:pPr algn="ctr"/>
            <a:r>
              <a:rPr lang="en-IE" sz="1400" dirty="0">
                <a:solidFill>
                  <a:schemeClr val="accent2"/>
                </a:solidFill>
              </a:rPr>
              <a:t>10%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D503D9E-EA2B-F969-F8FB-2D2D9506E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61729"/>
              </p:ext>
            </p:extLst>
          </p:nvPr>
        </p:nvGraphicFramePr>
        <p:xfrm>
          <a:off x="3982235" y="1750233"/>
          <a:ext cx="7791862" cy="45406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16454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405028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405028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387444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29796211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2491695601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634772175"/>
                    </a:ext>
                  </a:extLst>
                </a:gridCol>
                <a:gridCol w="467586">
                  <a:extLst>
                    <a:ext uri="{9D8B030D-6E8A-4147-A177-3AD203B41FA5}">
                      <a16:colId xmlns:a16="http://schemas.microsoft.com/office/drawing/2014/main" val="3100462965"/>
                    </a:ext>
                  </a:extLst>
                </a:gridCol>
              </a:tblGrid>
              <a:tr h="267908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PUBLIC PAYMENT SCHEME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666693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card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425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Extremely helpful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009120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Very helpful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5675573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Neutral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8526551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Moderately helpful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at all helpful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218995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Helpful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426773"/>
                  </a:ext>
                </a:extLst>
              </a:tr>
              <a:tr h="4139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Unhelpful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725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7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51040-58C6-084A-FC96-1F0C49962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3BAC78-E0DA-AF45-9CAE-33AC8C0F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187"/>
            <a:ext cx="10515600" cy="874373"/>
          </a:xfrm>
        </p:spPr>
        <p:txBody>
          <a:bodyPr>
            <a:normAutofit/>
          </a:bodyPr>
          <a:lstStyle/>
          <a:p>
            <a:r>
              <a:rPr lang="en-GB" sz="2400" dirty="0"/>
              <a:t>Over one-third (36%) report that cost has been a barrier to buying an OTC medicine in the past.</a:t>
            </a:r>
            <a:endParaRPr lang="en-IE" sz="24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BD89ED9-B0B6-EC18-DC5D-682147A3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2077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 : All respondents -1000)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D83DA-F64C-734A-F5F4-13E847216D50}"/>
              </a:ext>
            </a:extLst>
          </p:cNvPr>
          <p:cNvSpPr txBox="1"/>
          <p:nvPr/>
        </p:nvSpPr>
        <p:spPr>
          <a:xfrm>
            <a:off x="0" y="6581001"/>
            <a:ext cx="6720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i="1" dirty="0"/>
              <a:t>Q9. Has the cost of over-the-counter medicines ever stopped you from buying something you needed?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A8A6244-F063-E63C-2923-90D1F4AAB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316257"/>
              </p:ext>
            </p:extLst>
          </p:nvPr>
        </p:nvGraphicFramePr>
        <p:xfrm>
          <a:off x="78775" y="1931992"/>
          <a:ext cx="3616554" cy="3843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938224-4258-B7B0-C6F9-393FC512E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896765"/>
              </p:ext>
            </p:extLst>
          </p:nvPr>
        </p:nvGraphicFramePr>
        <p:xfrm>
          <a:off x="3842425" y="2500098"/>
          <a:ext cx="7931672" cy="306412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32898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412295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412295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29796211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2491695601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634772175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100462965"/>
                    </a:ext>
                  </a:extLst>
                </a:gridCol>
              </a:tblGrid>
              <a:tr h="238177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PUBLIC PAYMENT SCHEME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592706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card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61901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425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6571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009120"/>
                  </a:ext>
                </a:extLst>
              </a:tr>
              <a:tr h="6571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5675573"/>
                  </a:ext>
                </a:extLst>
              </a:tr>
              <a:tr h="6571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Sure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030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0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D318E-DE5B-3956-391B-30D539B2E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6E678C-D864-0311-CA5D-711A4B96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187"/>
            <a:ext cx="10515600" cy="874373"/>
          </a:xfrm>
        </p:spPr>
        <p:txBody>
          <a:bodyPr>
            <a:normAutofit/>
          </a:bodyPr>
          <a:lstStyle/>
          <a:p>
            <a:r>
              <a:rPr lang="en-GB" sz="2400" dirty="0"/>
              <a:t>64% confirm that the cost of living has affected how they buy OTC medicines. </a:t>
            </a:r>
            <a:endParaRPr lang="en-IE" sz="24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5ADAB0C-9317-BC52-A976-4DFBAC9B2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2077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 : All respondents -1000)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7B6C3-C806-30CA-80AB-5755DD2C588C}"/>
              </a:ext>
            </a:extLst>
          </p:cNvPr>
          <p:cNvSpPr txBox="1"/>
          <p:nvPr/>
        </p:nvSpPr>
        <p:spPr>
          <a:xfrm>
            <a:off x="0" y="6581001"/>
            <a:ext cx="525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Q10a. Has the cost of living affected how you buy over-the-counter medicines? </a:t>
            </a:r>
            <a:endParaRPr lang="en-IE" sz="1200" i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D305144-05CC-95E6-D958-340CEB33F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905523"/>
              </p:ext>
            </p:extLst>
          </p:nvPr>
        </p:nvGraphicFramePr>
        <p:xfrm>
          <a:off x="-69828" y="1786042"/>
          <a:ext cx="4180273" cy="463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9368EF-2DC9-2E3C-240A-89CE9F42FD11}"/>
              </a:ext>
            </a:extLst>
          </p:cNvPr>
          <p:cNvSpPr txBox="1"/>
          <p:nvPr/>
        </p:nvSpPr>
        <p:spPr>
          <a:xfrm>
            <a:off x="1728401" y="3192433"/>
            <a:ext cx="58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b="1" dirty="0">
                <a:solidFill>
                  <a:schemeClr val="accent3"/>
                </a:solidFill>
              </a:rPr>
              <a:t>Yes</a:t>
            </a:r>
          </a:p>
          <a:p>
            <a:pPr algn="ctr"/>
            <a:r>
              <a:rPr lang="en-IE" b="1" dirty="0">
                <a:solidFill>
                  <a:schemeClr val="accent3"/>
                </a:solidFill>
              </a:rPr>
              <a:t>64%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E42182-D68F-CB03-D723-D713657F3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113345"/>
              </p:ext>
            </p:extLst>
          </p:nvPr>
        </p:nvGraphicFramePr>
        <p:xfrm>
          <a:off x="3842425" y="1517516"/>
          <a:ext cx="7931672" cy="46424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32898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412295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412295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394396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29796211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2491695601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634772175"/>
                    </a:ext>
                  </a:extLst>
                </a:gridCol>
                <a:gridCol w="475976">
                  <a:extLst>
                    <a:ext uri="{9D8B030D-6E8A-4147-A177-3AD203B41FA5}">
                      <a16:colId xmlns:a16="http://schemas.microsoft.com/office/drawing/2014/main" val="3100462965"/>
                    </a:ext>
                  </a:extLst>
                </a:gridCol>
              </a:tblGrid>
              <a:tr h="235458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PUBLIC PAYMENT SCHEME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785945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vert="vert27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card</a:t>
                      </a:r>
                    </a:p>
                  </a:txBody>
                  <a:tcPr marL="7620" marR="7620" marT="7620" marB="0" vert="vert27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DRS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200"/>
                        </a:lnSpc>
                      </a:pPr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25556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425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5659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 – I buy them less often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0009120"/>
                  </a:ext>
                </a:extLst>
              </a:tr>
              <a:tr h="5659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 – I look for cheaper options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5675573"/>
                  </a:ext>
                </a:extLst>
              </a:tr>
              <a:tr h="5659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– I buy them as I always have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0308634"/>
                  </a:ext>
                </a:extLst>
              </a:tr>
              <a:tr h="5659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 sure / Prefer not to say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8537880"/>
                  </a:ext>
                </a:extLst>
              </a:tr>
              <a:tr h="5659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6540714"/>
                  </a:ext>
                </a:extLst>
              </a:tr>
              <a:tr h="5659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>
                    <a:lnR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796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177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155C1C-0B9F-1F53-59C1-249EEEE4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Cost, Trust, and Choice are the main factors that shapes medicine decisions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533E8-1802-1FBA-5533-BBD54F0368FF}"/>
              </a:ext>
            </a:extLst>
          </p:cNvPr>
          <p:cNvSpPr txBox="1"/>
          <p:nvPr/>
        </p:nvSpPr>
        <p:spPr>
          <a:xfrm>
            <a:off x="0" y="6581001"/>
            <a:ext cx="821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Q10b. Please describe a recent interaction you had in an Irish pharmacy when choosing between branded and generic medicines. </a:t>
            </a:r>
            <a:endParaRPr lang="en-IE" sz="1200" i="1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A1E9A24-F5A0-0A73-1B6A-74EDF1B2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2077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 : All respondents -1000)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E344E-0583-DD01-FCEC-07A814F86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63" y="1359318"/>
            <a:ext cx="9173071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31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5D7D7-C1C7-4AB3-C7BC-925D09DF15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71" b="7687"/>
          <a:stretch>
            <a:fillRect/>
          </a:stretch>
        </p:blipFill>
        <p:spPr>
          <a:xfrm>
            <a:off x="-1" y="0"/>
            <a:ext cx="12192001" cy="68691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3B6E7D-B9A6-3C73-9E0C-B6E257892502}"/>
              </a:ext>
            </a:extLst>
          </p:cNvPr>
          <p:cNvSpPr/>
          <p:nvPr/>
        </p:nvSpPr>
        <p:spPr>
          <a:xfrm>
            <a:off x="330926" y="68446"/>
            <a:ext cx="3823063" cy="224803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pSp>
        <p:nvGrpSpPr>
          <p:cNvPr id="23" name="object 5">
            <a:extLst>
              <a:ext uri="{FF2B5EF4-FFF2-40B4-BE49-F238E27FC236}">
                <a16:creationId xmlns:a16="http://schemas.microsoft.com/office/drawing/2014/main" id="{818CD33A-20FB-7A8F-D39A-5F4FCC3754B0}"/>
              </a:ext>
            </a:extLst>
          </p:cNvPr>
          <p:cNvGrpSpPr/>
          <p:nvPr/>
        </p:nvGrpSpPr>
        <p:grpSpPr>
          <a:xfrm>
            <a:off x="9639049" y="5565899"/>
            <a:ext cx="2235300" cy="1291892"/>
            <a:chOff x="15894800" y="9178580"/>
            <a:chExt cx="3686175" cy="2130425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975BA508-975A-F001-7FE3-FED650E9E8B1}"/>
                </a:ext>
              </a:extLst>
            </p:cNvPr>
            <p:cNvSpPr/>
            <p:nvPr/>
          </p:nvSpPr>
          <p:spPr>
            <a:xfrm>
              <a:off x="15894800" y="9178580"/>
              <a:ext cx="3686175" cy="2130425"/>
            </a:xfrm>
            <a:custGeom>
              <a:avLst/>
              <a:gdLst/>
              <a:ahLst/>
              <a:cxnLst/>
              <a:rect l="l" t="t" r="r" b="b"/>
              <a:pathLst>
                <a:path w="3686175" h="2130425">
                  <a:moveTo>
                    <a:pt x="3473119" y="0"/>
                  </a:moveTo>
                  <a:lnTo>
                    <a:pt x="212642" y="0"/>
                  </a:lnTo>
                  <a:lnTo>
                    <a:pt x="163885" y="5615"/>
                  </a:lnTo>
                  <a:lnTo>
                    <a:pt x="119126" y="21612"/>
                  </a:lnTo>
                  <a:lnTo>
                    <a:pt x="79644" y="46714"/>
                  </a:lnTo>
                  <a:lnTo>
                    <a:pt x="46714" y="79644"/>
                  </a:lnTo>
                  <a:lnTo>
                    <a:pt x="21612" y="119126"/>
                  </a:lnTo>
                  <a:lnTo>
                    <a:pt x="5615" y="163885"/>
                  </a:lnTo>
                  <a:lnTo>
                    <a:pt x="0" y="212642"/>
                  </a:lnTo>
                  <a:lnTo>
                    <a:pt x="0" y="2129977"/>
                  </a:lnTo>
                  <a:lnTo>
                    <a:pt x="3685751" y="2129977"/>
                  </a:lnTo>
                  <a:lnTo>
                    <a:pt x="3685751" y="212642"/>
                  </a:lnTo>
                  <a:lnTo>
                    <a:pt x="3680135" y="163885"/>
                  </a:lnTo>
                  <a:lnTo>
                    <a:pt x="3664139" y="119126"/>
                  </a:lnTo>
                  <a:lnTo>
                    <a:pt x="3639037" y="79644"/>
                  </a:lnTo>
                  <a:lnTo>
                    <a:pt x="3606108" y="46714"/>
                  </a:lnTo>
                  <a:lnTo>
                    <a:pt x="3566628" y="21612"/>
                  </a:lnTo>
                  <a:lnTo>
                    <a:pt x="3521873" y="5615"/>
                  </a:lnTo>
                  <a:lnTo>
                    <a:pt x="3473119" y="0"/>
                  </a:lnTo>
                  <a:close/>
                </a:path>
              </a:pathLst>
            </a:custGeom>
            <a:solidFill>
              <a:srgbClr val="AD192B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81D20A2F-6759-981B-313A-33B6C92251D8}"/>
                </a:ext>
              </a:extLst>
            </p:cNvPr>
            <p:cNvSpPr/>
            <p:nvPr/>
          </p:nvSpPr>
          <p:spPr>
            <a:xfrm>
              <a:off x="16390353" y="9629552"/>
              <a:ext cx="2705735" cy="870585"/>
            </a:xfrm>
            <a:custGeom>
              <a:avLst/>
              <a:gdLst/>
              <a:ahLst/>
              <a:cxnLst/>
              <a:rect l="l" t="t" r="r" b="b"/>
              <a:pathLst>
                <a:path w="2705734" h="870584">
                  <a:moveTo>
                    <a:pt x="273253" y="862850"/>
                  </a:moveTo>
                  <a:lnTo>
                    <a:pt x="271157" y="846709"/>
                  </a:lnTo>
                  <a:lnTo>
                    <a:pt x="269748" y="828116"/>
                  </a:lnTo>
                  <a:lnTo>
                    <a:pt x="269722" y="827620"/>
                  </a:lnTo>
                  <a:lnTo>
                    <a:pt x="269138" y="812634"/>
                  </a:lnTo>
                  <a:lnTo>
                    <a:pt x="268947" y="807821"/>
                  </a:lnTo>
                  <a:lnTo>
                    <a:pt x="268693" y="787323"/>
                  </a:lnTo>
                  <a:lnTo>
                    <a:pt x="268693" y="707631"/>
                  </a:lnTo>
                  <a:lnTo>
                    <a:pt x="268693" y="671779"/>
                  </a:lnTo>
                  <a:lnTo>
                    <a:pt x="264820" y="631329"/>
                  </a:lnTo>
                  <a:lnTo>
                    <a:pt x="251853" y="594855"/>
                  </a:lnTo>
                  <a:lnTo>
                    <a:pt x="227698" y="565251"/>
                  </a:lnTo>
                  <a:lnTo>
                    <a:pt x="190423" y="545426"/>
                  </a:lnTo>
                  <a:lnTo>
                    <a:pt x="190423" y="707631"/>
                  </a:lnTo>
                  <a:lnTo>
                    <a:pt x="190423" y="756551"/>
                  </a:lnTo>
                  <a:lnTo>
                    <a:pt x="165811" y="799350"/>
                  </a:lnTo>
                  <a:lnTo>
                    <a:pt x="125222" y="812634"/>
                  </a:lnTo>
                  <a:lnTo>
                    <a:pt x="107353" y="809904"/>
                  </a:lnTo>
                  <a:lnTo>
                    <a:pt x="92849" y="801547"/>
                  </a:lnTo>
                  <a:lnTo>
                    <a:pt x="83121" y="787323"/>
                  </a:lnTo>
                  <a:lnTo>
                    <a:pt x="79565" y="766978"/>
                  </a:lnTo>
                  <a:lnTo>
                    <a:pt x="88912" y="737171"/>
                  </a:lnTo>
                  <a:lnTo>
                    <a:pt x="113715" y="718731"/>
                  </a:lnTo>
                  <a:lnTo>
                    <a:pt x="149174" y="709574"/>
                  </a:lnTo>
                  <a:lnTo>
                    <a:pt x="190423" y="707631"/>
                  </a:lnTo>
                  <a:lnTo>
                    <a:pt x="190423" y="545426"/>
                  </a:lnTo>
                  <a:lnTo>
                    <a:pt x="137604" y="538099"/>
                  </a:lnTo>
                  <a:lnTo>
                    <a:pt x="101790" y="540461"/>
                  </a:lnTo>
                  <a:lnTo>
                    <a:pt x="70192" y="546735"/>
                  </a:lnTo>
                  <a:lnTo>
                    <a:pt x="43611" y="555701"/>
                  </a:lnTo>
                  <a:lnTo>
                    <a:pt x="22834" y="566127"/>
                  </a:lnTo>
                  <a:lnTo>
                    <a:pt x="38481" y="618299"/>
                  </a:lnTo>
                  <a:lnTo>
                    <a:pt x="56515" y="608850"/>
                  </a:lnTo>
                  <a:lnTo>
                    <a:pt x="77533" y="601421"/>
                  </a:lnTo>
                  <a:lnTo>
                    <a:pt x="100380" y="596557"/>
                  </a:lnTo>
                  <a:lnTo>
                    <a:pt x="123901" y="594817"/>
                  </a:lnTo>
                  <a:lnTo>
                    <a:pt x="157657" y="600544"/>
                  </a:lnTo>
                  <a:lnTo>
                    <a:pt x="177215" y="614705"/>
                  </a:lnTo>
                  <a:lnTo>
                    <a:pt x="186270" y="632777"/>
                  </a:lnTo>
                  <a:lnTo>
                    <a:pt x="188468" y="650240"/>
                  </a:lnTo>
                  <a:lnTo>
                    <a:pt x="188468" y="655459"/>
                  </a:lnTo>
                  <a:lnTo>
                    <a:pt x="123799" y="659993"/>
                  </a:lnTo>
                  <a:lnTo>
                    <a:pt x="71424" y="674319"/>
                  </a:lnTo>
                  <a:lnTo>
                    <a:pt x="32537" y="698385"/>
                  </a:lnTo>
                  <a:lnTo>
                    <a:pt x="8331" y="732116"/>
                  </a:lnTo>
                  <a:lnTo>
                    <a:pt x="0" y="775462"/>
                  </a:lnTo>
                  <a:lnTo>
                    <a:pt x="6604" y="810590"/>
                  </a:lnTo>
                  <a:lnTo>
                    <a:pt x="25933" y="840841"/>
                  </a:lnTo>
                  <a:lnTo>
                    <a:pt x="57238" y="862037"/>
                  </a:lnTo>
                  <a:lnTo>
                    <a:pt x="99783" y="870026"/>
                  </a:lnTo>
                  <a:lnTo>
                    <a:pt x="129032" y="866889"/>
                  </a:lnTo>
                  <a:lnTo>
                    <a:pt x="154813" y="858126"/>
                  </a:lnTo>
                  <a:lnTo>
                    <a:pt x="176542" y="844702"/>
                  </a:lnTo>
                  <a:lnTo>
                    <a:pt x="193687" y="827620"/>
                  </a:lnTo>
                  <a:lnTo>
                    <a:pt x="195643" y="827620"/>
                  </a:lnTo>
                  <a:lnTo>
                    <a:pt x="200863" y="862850"/>
                  </a:lnTo>
                  <a:lnTo>
                    <a:pt x="273253" y="862850"/>
                  </a:lnTo>
                  <a:close/>
                </a:path>
                <a:path w="2705734" h="870584">
                  <a:moveTo>
                    <a:pt x="798499" y="675690"/>
                  </a:moveTo>
                  <a:lnTo>
                    <a:pt x="789317" y="611263"/>
                  </a:lnTo>
                  <a:lnTo>
                    <a:pt x="765162" y="568744"/>
                  </a:lnTo>
                  <a:lnTo>
                    <a:pt x="731088" y="545287"/>
                  </a:lnTo>
                  <a:lnTo>
                    <a:pt x="692188" y="538086"/>
                  </a:lnTo>
                  <a:lnTo>
                    <a:pt x="673684" y="539305"/>
                  </a:lnTo>
                  <a:lnTo>
                    <a:pt x="628281" y="556996"/>
                  </a:lnTo>
                  <a:lnTo>
                    <a:pt x="597839" y="584415"/>
                  </a:lnTo>
                  <a:lnTo>
                    <a:pt x="589153" y="596773"/>
                  </a:lnTo>
                  <a:lnTo>
                    <a:pt x="587844" y="596773"/>
                  </a:lnTo>
                  <a:lnTo>
                    <a:pt x="574192" y="572744"/>
                  </a:lnTo>
                  <a:lnTo>
                    <a:pt x="554355" y="554228"/>
                  </a:lnTo>
                  <a:lnTo>
                    <a:pt x="529259" y="542302"/>
                  </a:lnTo>
                  <a:lnTo>
                    <a:pt x="499821" y="538086"/>
                  </a:lnTo>
                  <a:lnTo>
                    <a:pt x="464172" y="543064"/>
                  </a:lnTo>
                  <a:lnTo>
                    <a:pt x="436727" y="555866"/>
                  </a:lnTo>
                  <a:lnTo>
                    <a:pt x="416369" y="573303"/>
                  </a:lnTo>
                  <a:lnTo>
                    <a:pt x="402005" y="592213"/>
                  </a:lnTo>
                  <a:lnTo>
                    <a:pt x="400037" y="592213"/>
                  </a:lnTo>
                  <a:lnTo>
                    <a:pt x="396786" y="545261"/>
                  </a:lnTo>
                  <a:lnTo>
                    <a:pt x="327660" y="545261"/>
                  </a:lnTo>
                  <a:lnTo>
                    <a:pt x="328891" y="566458"/>
                  </a:lnTo>
                  <a:lnTo>
                    <a:pt x="329692" y="589114"/>
                  </a:lnTo>
                  <a:lnTo>
                    <a:pt x="330136" y="613486"/>
                  </a:lnTo>
                  <a:lnTo>
                    <a:pt x="330263" y="639813"/>
                  </a:lnTo>
                  <a:lnTo>
                    <a:pt x="330263" y="862838"/>
                  </a:lnTo>
                  <a:lnTo>
                    <a:pt x="408520" y="862838"/>
                  </a:lnTo>
                  <a:lnTo>
                    <a:pt x="408520" y="675043"/>
                  </a:lnTo>
                  <a:lnTo>
                    <a:pt x="408774" y="668210"/>
                  </a:lnTo>
                  <a:lnTo>
                    <a:pt x="433222" y="617804"/>
                  </a:lnTo>
                  <a:lnTo>
                    <a:pt x="470471" y="603288"/>
                  </a:lnTo>
                  <a:lnTo>
                    <a:pt x="494715" y="608876"/>
                  </a:lnTo>
                  <a:lnTo>
                    <a:pt x="511797" y="624484"/>
                  </a:lnTo>
                  <a:lnTo>
                    <a:pt x="521906" y="648423"/>
                  </a:lnTo>
                  <a:lnTo>
                    <a:pt x="525246" y="678954"/>
                  </a:lnTo>
                  <a:lnTo>
                    <a:pt x="525246" y="862838"/>
                  </a:lnTo>
                  <a:lnTo>
                    <a:pt x="603504" y="862838"/>
                  </a:lnTo>
                  <a:lnTo>
                    <a:pt x="603504" y="672426"/>
                  </a:lnTo>
                  <a:lnTo>
                    <a:pt x="603834" y="665505"/>
                  </a:lnTo>
                  <a:lnTo>
                    <a:pt x="628370" y="615924"/>
                  </a:lnTo>
                  <a:lnTo>
                    <a:pt x="663498" y="603288"/>
                  </a:lnTo>
                  <a:lnTo>
                    <a:pt x="688606" y="609003"/>
                  </a:lnTo>
                  <a:lnTo>
                    <a:pt x="706297" y="625551"/>
                  </a:lnTo>
                  <a:lnTo>
                    <a:pt x="716788" y="651992"/>
                  </a:lnTo>
                  <a:lnTo>
                    <a:pt x="720242" y="687425"/>
                  </a:lnTo>
                  <a:lnTo>
                    <a:pt x="720242" y="862838"/>
                  </a:lnTo>
                  <a:lnTo>
                    <a:pt x="798499" y="862838"/>
                  </a:lnTo>
                  <a:lnTo>
                    <a:pt x="798499" y="675690"/>
                  </a:lnTo>
                  <a:close/>
                </a:path>
                <a:path w="2705734" h="870584">
                  <a:moveTo>
                    <a:pt x="1092885" y="407670"/>
                  </a:moveTo>
                  <a:lnTo>
                    <a:pt x="1013980" y="407670"/>
                  </a:lnTo>
                  <a:lnTo>
                    <a:pt x="957249" y="504164"/>
                  </a:lnTo>
                  <a:lnTo>
                    <a:pt x="1012672" y="504164"/>
                  </a:lnTo>
                  <a:lnTo>
                    <a:pt x="1092885" y="407670"/>
                  </a:lnTo>
                  <a:close/>
                </a:path>
                <a:path w="2705734" h="870584">
                  <a:moveTo>
                    <a:pt x="1126134" y="862850"/>
                  </a:moveTo>
                  <a:lnTo>
                    <a:pt x="1122019" y="812634"/>
                  </a:lnTo>
                  <a:lnTo>
                    <a:pt x="1121575" y="707631"/>
                  </a:lnTo>
                  <a:lnTo>
                    <a:pt x="1121575" y="671779"/>
                  </a:lnTo>
                  <a:lnTo>
                    <a:pt x="1117714" y="631329"/>
                  </a:lnTo>
                  <a:lnTo>
                    <a:pt x="1104734" y="594855"/>
                  </a:lnTo>
                  <a:lnTo>
                    <a:pt x="1080592" y="565238"/>
                  </a:lnTo>
                  <a:lnTo>
                    <a:pt x="1043330" y="545439"/>
                  </a:lnTo>
                  <a:lnTo>
                    <a:pt x="1043330" y="707631"/>
                  </a:lnTo>
                  <a:lnTo>
                    <a:pt x="1043330" y="756551"/>
                  </a:lnTo>
                  <a:lnTo>
                    <a:pt x="1018705" y="799350"/>
                  </a:lnTo>
                  <a:lnTo>
                    <a:pt x="978115" y="812634"/>
                  </a:lnTo>
                  <a:lnTo>
                    <a:pt x="960247" y="809904"/>
                  </a:lnTo>
                  <a:lnTo>
                    <a:pt x="945743" y="801547"/>
                  </a:lnTo>
                  <a:lnTo>
                    <a:pt x="936015" y="787323"/>
                  </a:lnTo>
                  <a:lnTo>
                    <a:pt x="932459" y="766978"/>
                  </a:lnTo>
                  <a:lnTo>
                    <a:pt x="941806" y="737171"/>
                  </a:lnTo>
                  <a:lnTo>
                    <a:pt x="966609" y="718731"/>
                  </a:lnTo>
                  <a:lnTo>
                    <a:pt x="1002068" y="709574"/>
                  </a:lnTo>
                  <a:lnTo>
                    <a:pt x="1043330" y="707631"/>
                  </a:lnTo>
                  <a:lnTo>
                    <a:pt x="1043330" y="545439"/>
                  </a:lnTo>
                  <a:lnTo>
                    <a:pt x="1043203" y="545363"/>
                  </a:lnTo>
                  <a:lnTo>
                    <a:pt x="990498" y="538099"/>
                  </a:lnTo>
                  <a:lnTo>
                    <a:pt x="954684" y="540461"/>
                  </a:lnTo>
                  <a:lnTo>
                    <a:pt x="923086" y="546735"/>
                  </a:lnTo>
                  <a:lnTo>
                    <a:pt x="896493" y="555701"/>
                  </a:lnTo>
                  <a:lnTo>
                    <a:pt x="875728" y="566127"/>
                  </a:lnTo>
                  <a:lnTo>
                    <a:pt x="891374" y="618299"/>
                  </a:lnTo>
                  <a:lnTo>
                    <a:pt x="909396" y="608850"/>
                  </a:lnTo>
                  <a:lnTo>
                    <a:pt x="930427" y="601421"/>
                  </a:lnTo>
                  <a:lnTo>
                    <a:pt x="953274" y="596557"/>
                  </a:lnTo>
                  <a:lnTo>
                    <a:pt x="976807" y="594817"/>
                  </a:lnTo>
                  <a:lnTo>
                    <a:pt x="1010551" y="600544"/>
                  </a:lnTo>
                  <a:lnTo>
                    <a:pt x="1030122" y="614705"/>
                  </a:lnTo>
                  <a:lnTo>
                    <a:pt x="1039164" y="632777"/>
                  </a:lnTo>
                  <a:lnTo>
                    <a:pt x="1041361" y="650252"/>
                  </a:lnTo>
                  <a:lnTo>
                    <a:pt x="1041361" y="655459"/>
                  </a:lnTo>
                  <a:lnTo>
                    <a:pt x="976693" y="659993"/>
                  </a:lnTo>
                  <a:lnTo>
                    <a:pt x="924318" y="674319"/>
                  </a:lnTo>
                  <a:lnTo>
                    <a:pt x="885431" y="698385"/>
                  </a:lnTo>
                  <a:lnTo>
                    <a:pt x="861237" y="732116"/>
                  </a:lnTo>
                  <a:lnTo>
                    <a:pt x="852906" y="775462"/>
                  </a:lnTo>
                  <a:lnTo>
                    <a:pt x="859497" y="810590"/>
                  </a:lnTo>
                  <a:lnTo>
                    <a:pt x="878827" y="840841"/>
                  </a:lnTo>
                  <a:lnTo>
                    <a:pt x="910120" y="862037"/>
                  </a:lnTo>
                  <a:lnTo>
                    <a:pt x="952677" y="870026"/>
                  </a:lnTo>
                  <a:lnTo>
                    <a:pt x="981925" y="866889"/>
                  </a:lnTo>
                  <a:lnTo>
                    <a:pt x="1007694" y="858126"/>
                  </a:lnTo>
                  <a:lnTo>
                    <a:pt x="1029436" y="844715"/>
                  </a:lnTo>
                  <a:lnTo>
                    <a:pt x="1046581" y="827620"/>
                  </a:lnTo>
                  <a:lnTo>
                    <a:pt x="1048537" y="827620"/>
                  </a:lnTo>
                  <a:lnTo>
                    <a:pt x="1053757" y="862850"/>
                  </a:lnTo>
                  <a:lnTo>
                    <a:pt x="1126134" y="862850"/>
                  </a:lnTo>
                  <a:close/>
                </a:path>
                <a:path w="2705734" h="870584">
                  <a:moveTo>
                    <a:pt x="1361173" y="539381"/>
                  </a:moveTo>
                  <a:lnTo>
                    <a:pt x="1354670" y="538086"/>
                  </a:lnTo>
                  <a:lnTo>
                    <a:pt x="1350098" y="537425"/>
                  </a:lnTo>
                  <a:lnTo>
                    <a:pt x="1342263" y="537425"/>
                  </a:lnTo>
                  <a:lnTo>
                    <a:pt x="1316609" y="541705"/>
                  </a:lnTo>
                  <a:lnTo>
                    <a:pt x="1292059" y="554469"/>
                  </a:lnTo>
                  <a:lnTo>
                    <a:pt x="1270927" y="575665"/>
                  </a:lnTo>
                  <a:lnTo>
                    <a:pt x="1255534" y="605256"/>
                  </a:lnTo>
                  <a:lnTo>
                    <a:pt x="1252931" y="605256"/>
                  </a:lnTo>
                  <a:lnTo>
                    <a:pt x="1250327" y="544588"/>
                  </a:lnTo>
                  <a:lnTo>
                    <a:pt x="1180541" y="544588"/>
                  </a:lnTo>
                  <a:lnTo>
                    <a:pt x="1181773" y="566648"/>
                  </a:lnTo>
                  <a:lnTo>
                    <a:pt x="1182585" y="590410"/>
                  </a:lnTo>
                  <a:lnTo>
                    <a:pt x="1183017" y="616864"/>
                  </a:lnTo>
                  <a:lnTo>
                    <a:pt x="1183157" y="646988"/>
                  </a:lnTo>
                  <a:lnTo>
                    <a:pt x="1183157" y="862190"/>
                  </a:lnTo>
                  <a:lnTo>
                    <a:pt x="1263370" y="862190"/>
                  </a:lnTo>
                  <a:lnTo>
                    <a:pt x="1263370" y="688721"/>
                  </a:lnTo>
                  <a:lnTo>
                    <a:pt x="1264666" y="680237"/>
                  </a:lnTo>
                  <a:lnTo>
                    <a:pt x="1290104" y="629297"/>
                  </a:lnTo>
                  <a:lnTo>
                    <a:pt x="1337703" y="612419"/>
                  </a:lnTo>
                  <a:lnTo>
                    <a:pt x="1347495" y="612419"/>
                  </a:lnTo>
                  <a:lnTo>
                    <a:pt x="1361173" y="615022"/>
                  </a:lnTo>
                  <a:lnTo>
                    <a:pt x="1361173" y="539381"/>
                  </a:lnTo>
                  <a:close/>
                </a:path>
                <a:path w="2705734" h="870584">
                  <a:moveTo>
                    <a:pt x="1661617" y="862850"/>
                  </a:moveTo>
                  <a:lnTo>
                    <a:pt x="1657502" y="812634"/>
                  </a:lnTo>
                  <a:lnTo>
                    <a:pt x="1657057" y="707631"/>
                  </a:lnTo>
                  <a:lnTo>
                    <a:pt x="1657057" y="671779"/>
                  </a:lnTo>
                  <a:lnTo>
                    <a:pt x="1653197" y="631329"/>
                  </a:lnTo>
                  <a:lnTo>
                    <a:pt x="1640217" y="594855"/>
                  </a:lnTo>
                  <a:lnTo>
                    <a:pt x="1616075" y="565251"/>
                  </a:lnTo>
                  <a:lnTo>
                    <a:pt x="1578800" y="545439"/>
                  </a:lnTo>
                  <a:lnTo>
                    <a:pt x="1578800" y="707631"/>
                  </a:lnTo>
                  <a:lnTo>
                    <a:pt x="1578800" y="756551"/>
                  </a:lnTo>
                  <a:lnTo>
                    <a:pt x="1554187" y="799350"/>
                  </a:lnTo>
                  <a:lnTo>
                    <a:pt x="1513586" y="812634"/>
                  </a:lnTo>
                  <a:lnTo>
                    <a:pt x="1495729" y="809904"/>
                  </a:lnTo>
                  <a:lnTo>
                    <a:pt x="1481226" y="801547"/>
                  </a:lnTo>
                  <a:lnTo>
                    <a:pt x="1471498" y="787323"/>
                  </a:lnTo>
                  <a:lnTo>
                    <a:pt x="1467942" y="766978"/>
                  </a:lnTo>
                  <a:lnTo>
                    <a:pt x="1477289" y="737171"/>
                  </a:lnTo>
                  <a:lnTo>
                    <a:pt x="1502092" y="718731"/>
                  </a:lnTo>
                  <a:lnTo>
                    <a:pt x="1537550" y="709574"/>
                  </a:lnTo>
                  <a:lnTo>
                    <a:pt x="1578800" y="707631"/>
                  </a:lnTo>
                  <a:lnTo>
                    <a:pt x="1578800" y="545439"/>
                  </a:lnTo>
                  <a:lnTo>
                    <a:pt x="1578673" y="545363"/>
                  </a:lnTo>
                  <a:lnTo>
                    <a:pt x="1525981" y="538099"/>
                  </a:lnTo>
                  <a:lnTo>
                    <a:pt x="1490167" y="540461"/>
                  </a:lnTo>
                  <a:lnTo>
                    <a:pt x="1458569" y="546735"/>
                  </a:lnTo>
                  <a:lnTo>
                    <a:pt x="1431975" y="555701"/>
                  </a:lnTo>
                  <a:lnTo>
                    <a:pt x="1411198" y="566127"/>
                  </a:lnTo>
                  <a:lnTo>
                    <a:pt x="1426857" y="618299"/>
                  </a:lnTo>
                  <a:lnTo>
                    <a:pt x="1444879" y="608850"/>
                  </a:lnTo>
                  <a:lnTo>
                    <a:pt x="1465910" y="601421"/>
                  </a:lnTo>
                  <a:lnTo>
                    <a:pt x="1488757" y="596557"/>
                  </a:lnTo>
                  <a:lnTo>
                    <a:pt x="1512277" y="594817"/>
                  </a:lnTo>
                  <a:lnTo>
                    <a:pt x="1546034" y="600544"/>
                  </a:lnTo>
                  <a:lnTo>
                    <a:pt x="1565605" y="614705"/>
                  </a:lnTo>
                  <a:lnTo>
                    <a:pt x="1574647" y="632777"/>
                  </a:lnTo>
                  <a:lnTo>
                    <a:pt x="1576844" y="650240"/>
                  </a:lnTo>
                  <a:lnTo>
                    <a:pt x="1576844" y="655459"/>
                  </a:lnTo>
                  <a:lnTo>
                    <a:pt x="1512176" y="659993"/>
                  </a:lnTo>
                  <a:lnTo>
                    <a:pt x="1459801" y="674319"/>
                  </a:lnTo>
                  <a:lnTo>
                    <a:pt x="1420914" y="698385"/>
                  </a:lnTo>
                  <a:lnTo>
                    <a:pt x="1396707" y="732116"/>
                  </a:lnTo>
                  <a:lnTo>
                    <a:pt x="1388376" y="775462"/>
                  </a:lnTo>
                  <a:lnTo>
                    <a:pt x="1394980" y="810590"/>
                  </a:lnTo>
                  <a:lnTo>
                    <a:pt x="1414297" y="840841"/>
                  </a:lnTo>
                  <a:lnTo>
                    <a:pt x="1445602" y="862037"/>
                  </a:lnTo>
                  <a:lnTo>
                    <a:pt x="1488173" y="870026"/>
                  </a:lnTo>
                  <a:lnTo>
                    <a:pt x="1517421" y="866889"/>
                  </a:lnTo>
                  <a:lnTo>
                    <a:pt x="1543177" y="858126"/>
                  </a:lnTo>
                  <a:lnTo>
                    <a:pt x="1564919" y="844702"/>
                  </a:lnTo>
                  <a:lnTo>
                    <a:pt x="1582077" y="827620"/>
                  </a:lnTo>
                  <a:lnTo>
                    <a:pt x="1584020" y="827620"/>
                  </a:lnTo>
                  <a:lnTo>
                    <a:pt x="1589239" y="862850"/>
                  </a:lnTo>
                  <a:lnTo>
                    <a:pt x="1661617" y="862850"/>
                  </a:lnTo>
                  <a:close/>
                </a:path>
                <a:path w="2705734" h="870584">
                  <a:moveTo>
                    <a:pt x="1970354" y="553085"/>
                  </a:moveTo>
                  <a:lnTo>
                    <a:pt x="1954644" y="547166"/>
                  </a:lnTo>
                  <a:lnTo>
                    <a:pt x="1935708" y="542404"/>
                  </a:lnTo>
                  <a:lnTo>
                    <a:pt x="1914690" y="539242"/>
                  </a:lnTo>
                  <a:lnTo>
                    <a:pt x="1892757" y="538086"/>
                  </a:lnTo>
                  <a:lnTo>
                    <a:pt x="1840941" y="544042"/>
                  </a:lnTo>
                  <a:lnTo>
                    <a:pt x="1797367" y="560895"/>
                  </a:lnTo>
                  <a:lnTo>
                    <a:pt x="1762569" y="587159"/>
                  </a:lnTo>
                  <a:lnTo>
                    <a:pt x="1737055" y="621360"/>
                  </a:lnTo>
                  <a:lnTo>
                    <a:pt x="1721370" y="662025"/>
                  </a:lnTo>
                  <a:lnTo>
                    <a:pt x="1716024" y="707631"/>
                  </a:lnTo>
                  <a:lnTo>
                    <a:pt x="1721269" y="753859"/>
                  </a:lnTo>
                  <a:lnTo>
                    <a:pt x="1736432" y="793508"/>
                  </a:lnTo>
                  <a:lnTo>
                    <a:pt x="1760689" y="825754"/>
                  </a:lnTo>
                  <a:lnTo>
                    <a:pt x="1793214" y="849807"/>
                  </a:lnTo>
                  <a:lnTo>
                    <a:pt x="1833156" y="864831"/>
                  </a:lnTo>
                  <a:lnTo>
                    <a:pt x="1879701" y="870026"/>
                  </a:lnTo>
                  <a:lnTo>
                    <a:pt x="1908162" y="868476"/>
                  </a:lnTo>
                  <a:lnTo>
                    <a:pt x="1954085" y="859015"/>
                  </a:lnTo>
                  <a:lnTo>
                    <a:pt x="1958619" y="793724"/>
                  </a:lnTo>
                  <a:lnTo>
                    <a:pt x="1946084" y="798410"/>
                  </a:lnTo>
                  <a:lnTo>
                    <a:pt x="1931631" y="802360"/>
                  </a:lnTo>
                  <a:lnTo>
                    <a:pt x="1914867" y="805091"/>
                  </a:lnTo>
                  <a:lnTo>
                    <a:pt x="1895360" y="806107"/>
                  </a:lnTo>
                  <a:lnTo>
                    <a:pt x="1857070" y="799287"/>
                  </a:lnTo>
                  <a:lnTo>
                    <a:pt x="1826234" y="779373"/>
                  </a:lnTo>
                  <a:lnTo>
                    <a:pt x="1805673" y="747242"/>
                  </a:lnTo>
                  <a:lnTo>
                    <a:pt x="1798193" y="703732"/>
                  </a:lnTo>
                  <a:lnTo>
                    <a:pt x="1804479" y="663143"/>
                  </a:lnTo>
                  <a:lnTo>
                    <a:pt x="1823542" y="630440"/>
                  </a:lnTo>
                  <a:lnTo>
                    <a:pt x="1854225" y="608634"/>
                  </a:lnTo>
                  <a:lnTo>
                    <a:pt x="1895360" y="600697"/>
                  </a:lnTo>
                  <a:lnTo>
                    <a:pt x="1915109" y="601802"/>
                  </a:lnTo>
                  <a:lnTo>
                    <a:pt x="1931555" y="604685"/>
                  </a:lnTo>
                  <a:lnTo>
                    <a:pt x="1945068" y="608672"/>
                  </a:lnTo>
                  <a:lnTo>
                    <a:pt x="1956003" y="613079"/>
                  </a:lnTo>
                  <a:lnTo>
                    <a:pt x="1970354" y="553085"/>
                  </a:lnTo>
                  <a:close/>
                </a:path>
                <a:path w="2705734" h="870584">
                  <a:moveTo>
                    <a:pt x="2312352" y="675690"/>
                  </a:moveTo>
                  <a:lnTo>
                    <a:pt x="2302637" y="611276"/>
                  </a:lnTo>
                  <a:lnTo>
                    <a:pt x="2277211" y="568744"/>
                  </a:lnTo>
                  <a:lnTo>
                    <a:pt x="2241639" y="545287"/>
                  </a:lnTo>
                  <a:lnTo>
                    <a:pt x="2201468" y="538086"/>
                  </a:lnTo>
                  <a:lnTo>
                    <a:pt x="2186597" y="539051"/>
                  </a:lnTo>
                  <a:lnTo>
                    <a:pt x="2146693" y="552437"/>
                  </a:lnTo>
                  <a:lnTo>
                    <a:pt x="2114969" y="578116"/>
                  </a:lnTo>
                  <a:lnTo>
                    <a:pt x="2106917" y="588949"/>
                  </a:lnTo>
                  <a:lnTo>
                    <a:pt x="2105622" y="588949"/>
                  </a:lnTo>
                  <a:lnTo>
                    <a:pt x="2105622" y="399834"/>
                  </a:lnTo>
                  <a:lnTo>
                    <a:pt x="2024761" y="399834"/>
                  </a:lnTo>
                  <a:lnTo>
                    <a:pt x="2024761" y="862850"/>
                  </a:lnTo>
                  <a:lnTo>
                    <a:pt x="2105622" y="862850"/>
                  </a:lnTo>
                  <a:lnTo>
                    <a:pt x="2105622" y="663956"/>
                  </a:lnTo>
                  <a:lnTo>
                    <a:pt x="2106282" y="655472"/>
                  </a:lnTo>
                  <a:lnTo>
                    <a:pt x="2131301" y="617410"/>
                  </a:lnTo>
                  <a:lnTo>
                    <a:pt x="2170836" y="603961"/>
                  </a:lnTo>
                  <a:lnTo>
                    <a:pt x="2199119" y="610082"/>
                  </a:lnTo>
                  <a:lnTo>
                    <a:pt x="2218105" y="627024"/>
                  </a:lnTo>
                  <a:lnTo>
                    <a:pt x="2228786" y="652653"/>
                  </a:lnTo>
                  <a:lnTo>
                    <a:pt x="2232126" y="684822"/>
                  </a:lnTo>
                  <a:lnTo>
                    <a:pt x="2232126" y="862850"/>
                  </a:lnTo>
                  <a:lnTo>
                    <a:pt x="2312352" y="862850"/>
                  </a:lnTo>
                  <a:lnTo>
                    <a:pt x="2312352" y="675690"/>
                  </a:lnTo>
                  <a:close/>
                </a:path>
                <a:path w="2705734" h="870584">
                  <a:moveTo>
                    <a:pt x="2498788" y="238429"/>
                  </a:moveTo>
                  <a:lnTo>
                    <a:pt x="2497594" y="232257"/>
                  </a:lnTo>
                  <a:lnTo>
                    <a:pt x="2494000" y="226860"/>
                  </a:lnTo>
                  <a:lnTo>
                    <a:pt x="2347303" y="80137"/>
                  </a:lnTo>
                  <a:lnTo>
                    <a:pt x="2339987" y="85966"/>
                  </a:lnTo>
                  <a:lnTo>
                    <a:pt x="2332964" y="92113"/>
                  </a:lnTo>
                  <a:lnTo>
                    <a:pt x="2326233" y="98590"/>
                  </a:lnTo>
                  <a:lnTo>
                    <a:pt x="2319807" y="105371"/>
                  </a:lnTo>
                  <a:lnTo>
                    <a:pt x="2441295" y="226860"/>
                  </a:lnTo>
                  <a:lnTo>
                    <a:pt x="2444877" y="232257"/>
                  </a:lnTo>
                  <a:lnTo>
                    <a:pt x="2446070" y="238429"/>
                  </a:lnTo>
                  <a:lnTo>
                    <a:pt x="2444877" y="244602"/>
                  </a:lnTo>
                  <a:lnTo>
                    <a:pt x="2441295" y="249999"/>
                  </a:lnTo>
                  <a:lnTo>
                    <a:pt x="2319807" y="371487"/>
                  </a:lnTo>
                  <a:lnTo>
                    <a:pt x="2326233" y="378269"/>
                  </a:lnTo>
                  <a:lnTo>
                    <a:pt x="2332964" y="384746"/>
                  </a:lnTo>
                  <a:lnTo>
                    <a:pt x="2339987" y="390893"/>
                  </a:lnTo>
                  <a:lnTo>
                    <a:pt x="2347303" y="396722"/>
                  </a:lnTo>
                  <a:lnTo>
                    <a:pt x="2494000" y="249999"/>
                  </a:lnTo>
                  <a:lnTo>
                    <a:pt x="2497594" y="244602"/>
                  </a:lnTo>
                  <a:lnTo>
                    <a:pt x="2498788" y="238429"/>
                  </a:lnTo>
                  <a:close/>
                </a:path>
                <a:path w="2705734" h="870584">
                  <a:moveTo>
                    <a:pt x="2666123" y="238429"/>
                  </a:moveTo>
                  <a:lnTo>
                    <a:pt x="2660878" y="192836"/>
                  </a:lnTo>
                  <a:lnTo>
                    <a:pt x="2645918" y="150977"/>
                  </a:lnTo>
                  <a:lnTo>
                    <a:pt x="2622448" y="114058"/>
                  </a:lnTo>
                  <a:lnTo>
                    <a:pt x="2591651" y="83273"/>
                  </a:lnTo>
                  <a:lnTo>
                    <a:pt x="2554732" y="59804"/>
                  </a:lnTo>
                  <a:lnTo>
                    <a:pt x="2512872" y="44843"/>
                  </a:lnTo>
                  <a:lnTo>
                    <a:pt x="2467279" y="39598"/>
                  </a:lnTo>
                  <a:lnTo>
                    <a:pt x="2443111" y="41071"/>
                  </a:lnTo>
                  <a:lnTo>
                    <a:pt x="2419820" y="45377"/>
                  </a:lnTo>
                  <a:lnTo>
                    <a:pt x="2397556" y="52311"/>
                  </a:lnTo>
                  <a:lnTo>
                    <a:pt x="2376487" y="61671"/>
                  </a:lnTo>
                  <a:lnTo>
                    <a:pt x="2541663" y="226860"/>
                  </a:lnTo>
                  <a:lnTo>
                    <a:pt x="2545245" y="232257"/>
                  </a:lnTo>
                  <a:lnTo>
                    <a:pt x="2546439" y="238429"/>
                  </a:lnTo>
                  <a:lnTo>
                    <a:pt x="2545245" y="244602"/>
                  </a:lnTo>
                  <a:lnTo>
                    <a:pt x="2541663" y="249999"/>
                  </a:lnTo>
                  <a:lnTo>
                    <a:pt x="2376487" y="415188"/>
                  </a:lnTo>
                  <a:lnTo>
                    <a:pt x="2397556" y="424548"/>
                  </a:lnTo>
                  <a:lnTo>
                    <a:pt x="2419820" y="431482"/>
                  </a:lnTo>
                  <a:lnTo>
                    <a:pt x="2443111" y="435787"/>
                  </a:lnTo>
                  <a:lnTo>
                    <a:pt x="2467279" y="437261"/>
                  </a:lnTo>
                  <a:lnTo>
                    <a:pt x="2512872" y="432015"/>
                  </a:lnTo>
                  <a:lnTo>
                    <a:pt x="2554732" y="417055"/>
                  </a:lnTo>
                  <a:lnTo>
                    <a:pt x="2591651" y="393585"/>
                  </a:lnTo>
                  <a:lnTo>
                    <a:pt x="2622448" y="362800"/>
                  </a:lnTo>
                  <a:lnTo>
                    <a:pt x="2645918" y="325869"/>
                  </a:lnTo>
                  <a:lnTo>
                    <a:pt x="2660878" y="284022"/>
                  </a:lnTo>
                  <a:lnTo>
                    <a:pt x="2666123" y="238429"/>
                  </a:lnTo>
                  <a:close/>
                </a:path>
                <a:path w="2705734" h="870584">
                  <a:moveTo>
                    <a:pt x="2705709" y="238429"/>
                  </a:moveTo>
                  <a:lnTo>
                    <a:pt x="2700858" y="190373"/>
                  </a:lnTo>
                  <a:lnTo>
                    <a:pt x="2689898" y="155041"/>
                  </a:lnTo>
                  <a:lnTo>
                    <a:pt x="2689898" y="238429"/>
                  </a:lnTo>
                  <a:lnTo>
                    <a:pt x="2685377" y="283286"/>
                  </a:lnTo>
                  <a:lnTo>
                    <a:pt x="2672397" y="325081"/>
                  </a:lnTo>
                  <a:lnTo>
                    <a:pt x="2651874" y="362889"/>
                  </a:lnTo>
                  <a:lnTo>
                    <a:pt x="2624696" y="395846"/>
                  </a:lnTo>
                  <a:lnTo>
                    <a:pt x="2591752" y="423024"/>
                  </a:lnTo>
                  <a:lnTo>
                    <a:pt x="2553932" y="443547"/>
                  </a:lnTo>
                  <a:lnTo>
                    <a:pt x="2512149" y="456526"/>
                  </a:lnTo>
                  <a:lnTo>
                    <a:pt x="2467279" y="461048"/>
                  </a:lnTo>
                  <a:lnTo>
                    <a:pt x="2422423" y="456526"/>
                  </a:lnTo>
                  <a:lnTo>
                    <a:pt x="2380627" y="443547"/>
                  </a:lnTo>
                  <a:lnTo>
                    <a:pt x="2342819" y="423024"/>
                  </a:lnTo>
                  <a:lnTo>
                    <a:pt x="2309876" y="395846"/>
                  </a:lnTo>
                  <a:lnTo>
                    <a:pt x="2282685" y="362889"/>
                  </a:lnTo>
                  <a:lnTo>
                    <a:pt x="2262162" y="325081"/>
                  </a:lnTo>
                  <a:lnTo>
                    <a:pt x="2249195" y="283286"/>
                  </a:lnTo>
                  <a:lnTo>
                    <a:pt x="2244674" y="238429"/>
                  </a:lnTo>
                  <a:lnTo>
                    <a:pt x="2249195" y="193560"/>
                  </a:lnTo>
                  <a:lnTo>
                    <a:pt x="2262162" y="151777"/>
                  </a:lnTo>
                  <a:lnTo>
                    <a:pt x="2282685" y="113957"/>
                  </a:lnTo>
                  <a:lnTo>
                    <a:pt x="2309876" y="81013"/>
                  </a:lnTo>
                  <a:lnTo>
                    <a:pt x="2342819" y="53835"/>
                  </a:lnTo>
                  <a:lnTo>
                    <a:pt x="2380627" y="33312"/>
                  </a:lnTo>
                  <a:lnTo>
                    <a:pt x="2422423" y="20332"/>
                  </a:lnTo>
                  <a:lnTo>
                    <a:pt x="2467279" y="15811"/>
                  </a:lnTo>
                  <a:lnTo>
                    <a:pt x="2512149" y="20332"/>
                  </a:lnTo>
                  <a:lnTo>
                    <a:pt x="2553932" y="33312"/>
                  </a:lnTo>
                  <a:lnTo>
                    <a:pt x="2591752" y="53835"/>
                  </a:lnTo>
                  <a:lnTo>
                    <a:pt x="2624696" y="81013"/>
                  </a:lnTo>
                  <a:lnTo>
                    <a:pt x="2651874" y="113957"/>
                  </a:lnTo>
                  <a:lnTo>
                    <a:pt x="2672397" y="151777"/>
                  </a:lnTo>
                  <a:lnTo>
                    <a:pt x="2685377" y="193560"/>
                  </a:lnTo>
                  <a:lnTo>
                    <a:pt x="2689898" y="238429"/>
                  </a:lnTo>
                  <a:lnTo>
                    <a:pt x="2689898" y="155041"/>
                  </a:lnTo>
                  <a:lnTo>
                    <a:pt x="2664993" y="105117"/>
                  </a:lnTo>
                  <a:lnTo>
                    <a:pt x="2635872" y="69837"/>
                  </a:lnTo>
                  <a:lnTo>
                    <a:pt x="2600591" y="40716"/>
                  </a:lnTo>
                  <a:lnTo>
                    <a:pt x="2560091" y="18732"/>
                  </a:lnTo>
                  <a:lnTo>
                    <a:pt x="2550668" y="15811"/>
                  </a:lnTo>
                  <a:lnTo>
                    <a:pt x="2515336" y="4851"/>
                  </a:lnTo>
                  <a:lnTo>
                    <a:pt x="2467279" y="0"/>
                  </a:lnTo>
                  <a:lnTo>
                    <a:pt x="2419235" y="4851"/>
                  </a:lnTo>
                  <a:lnTo>
                    <a:pt x="2374481" y="18732"/>
                  </a:lnTo>
                  <a:lnTo>
                    <a:pt x="2333980" y="40716"/>
                  </a:lnTo>
                  <a:lnTo>
                    <a:pt x="2298687" y="69837"/>
                  </a:lnTo>
                  <a:lnTo>
                    <a:pt x="2269579" y="105117"/>
                  </a:lnTo>
                  <a:lnTo>
                    <a:pt x="2247595" y="145618"/>
                  </a:lnTo>
                  <a:lnTo>
                    <a:pt x="2233701" y="190373"/>
                  </a:lnTo>
                  <a:lnTo>
                    <a:pt x="2228850" y="238429"/>
                  </a:lnTo>
                  <a:lnTo>
                    <a:pt x="2233701" y="286473"/>
                  </a:lnTo>
                  <a:lnTo>
                    <a:pt x="2247595" y="331241"/>
                  </a:lnTo>
                  <a:lnTo>
                    <a:pt x="2269579" y="371741"/>
                  </a:lnTo>
                  <a:lnTo>
                    <a:pt x="2298687" y="407022"/>
                  </a:lnTo>
                  <a:lnTo>
                    <a:pt x="2333980" y="436143"/>
                  </a:lnTo>
                  <a:lnTo>
                    <a:pt x="2374481" y="458127"/>
                  </a:lnTo>
                  <a:lnTo>
                    <a:pt x="2419235" y="472008"/>
                  </a:lnTo>
                  <a:lnTo>
                    <a:pt x="2467279" y="476859"/>
                  </a:lnTo>
                  <a:lnTo>
                    <a:pt x="2515336" y="472008"/>
                  </a:lnTo>
                  <a:lnTo>
                    <a:pt x="2550668" y="461048"/>
                  </a:lnTo>
                  <a:lnTo>
                    <a:pt x="2560091" y="458127"/>
                  </a:lnTo>
                  <a:lnTo>
                    <a:pt x="2600591" y="436143"/>
                  </a:lnTo>
                  <a:lnTo>
                    <a:pt x="2635872" y="407022"/>
                  </a:lnTo>
                  <a:lnTo>
                    <a:pt x="2664993" y="371741"/>
                  </a:lnTo>
                  <a:lnTo>
                    <a:pt x="2686977" y="331241"/>
                  </a:lnTo>
                  <a:lnTo>
                    <a:pt x="2700858" y="286473"/>
                  </a:lnTo>
                  <a:lnTo>
                    <a:pt x="2705709" y="238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DAB3013-66BB-C05E-8F33-644FE21AC167}"/>
              </a:ext>
            </a:extLst>
          </p:cNvPr>
          <p:cNvSpPr txBox="1"/>
          <p:nvPr/>
        </p:nvSpPr>
        <p:spPr>
          <a:xfrm>
            <a:off x="1167583" y="68446"/>
            <a:ext cx="2228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info@amarach.com</a:t>
            </a:r>
            <a:endParaRPr lang="en-IE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207FB1-4571-D31E-7544-A13C5D5A4D76}"/>
              </a:ext>
            </a:extLst>
          </p:cNvPr>
          <p:cNvSpPr txBox="1"/>
          <p:nvPr/>
        </p:nvSpPr>
        <p:spPr>
          <a:xfrm>
            <a:off x="1115934" y="527219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01 410 5200</a:t>
            </a:r>
            <a:endParaRPr lang="en-IE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941ED1-8E64-E854-8E51-9232346A1271}"/>
              </a:ext>
            </a:extLst>
          </p:cNvPr>
          <p:cNvSpPr txBox="1"/>
          <p:nvPr/>
        </p:nvSpPr>
        <p:spPr>
          <a:xfrm>
            <a:off x="1097286" y="972151"/>
            <a:ext cx="2254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www.amarach.com</a:t>
            </a:r>
            <a:endParaRPr lang="en-IE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3032E9-EA32-9046-072C-4FC7C0D103C5}"/>
              </a:ext>
            </a:extLst>
          </p:cNvPr>
          <p:cNvSpPr txBox="1"/>
          <p:nvPr/>
        </p:nvSpPr>
        <p:spPr>
          <a:xfrm>
            <a:off x="1115934" y="1431490"/>
            <a:ext cx="2107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amarach.research</a:t>
            </a:r>
            <a:endParaRPr lang="en-IE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1AAEFF-F05A-8365-B8E5-0704EE8F9097}"/>
              </a:ext>
            </a:extLst>
          </p:cNvPr>
          <p:cNvSpPr txBox="1"/>
          <p:nvPr/>
        </p:nvSpPr>
        <p:spPr>
          <a:xfrm>
            <a:off x="1115934" y="1849021"/>
            <a:ext cx="234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@AmarachResearch</a:t>
            </a:r>
            <a:endParaRPr lang="en-IE" sz="2000" dirty="0"/>
          </a:p>
        </p:txBody>
      </p:sp>
      <p:pic>
        <p:nvPicPr>
          <p:cNvPr id="31" name="Picture 30" descr="Icon&#10;&#10;Description automatically generated">
            <a:hlinkClick r:id="rId3" tgtFrame="_blank"/>
            <a:extLst>
              <a:ext uri="{FF2B5EF4-FFF2-40B4-BE49-F238E27FC236}">
                <a16:creationId xmlns:a16="http://schemas.microsoft.com/office/drawing/2014/main" id="{6EAB2BFD-355A-5631-452D-9DB97AA1A5A5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5" y="120027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 tel:353 1 4105200">
            <a:hlinkClick r:id="rId6" tgtFrame="_blank"/>
            <a:extLst>
              <a:ext uri="{FF2B5EF4-FFF2-40B4-BE49-F238E27FC236}">
                <a16:creationId xmlns:a16="http://schemas.microsoft.com/office/drawing/2014/main" id="{55D8BED9-6197-B351-5DE2-6564277F1AC9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5" y="579636"/>
            <a:ext cx="2952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A picture containing text&#10;&#10;Description automatically generated">
            <a:hlinkClick r:id="rId9" tgtFrame="_blank"/>
            <a:extLst>
              <a:ext uri="{FF2B5EF4-FFF2-40B4-BE49-F238E27FC236}">
                <a16:creationId xmlns:a16="http://schemas.microsoft.com/office/drawing/2014/main" id="{CFB7A4EA-A2A9-27A6-29FC-D58AB4F64340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0" y="1025784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A picture containing text, clipart&#10;&#10;Description automatically generated">
            <a:hlinkClick r:id="rId12" tgtFrame="_blank"/>
            <a:extLst>
              <a:ext uri="{FF2B5EF4-FFF2-40B4-BE49-F238E27FC236}">
                <a16:creationId xmlns:a16="http://schemas.microsoft.com/office/drawing/2014/main" id="{AC84A26D-CA34-EDA7-6C65-B2FD5F4FA518}"/>
              </a:ext>
            </a:extLst>
          </p:cNvPr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5" y="1483907"/>
            <a:ext cx="2952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A picture containing text, wheel&#10;&#10;Description automatically generated">
            <a:hlinkClick r:id="rId15" tgtFrame="_blank"/>
            <a:extLst>
              <a:ext uri="{FF2B5EF4-FFF2-40B4-BE49-F238E27FC236}">
                <a16:creationId xmlns:a16="http://schemas.microsoft.com/office/drawing/2014/main" id="{A1074E22-49B4-AF6B-62A3-BC8D1F4609A6}"/>
              </a:ext>
            </a:extLst>
          </p:cNvPr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0" y="1933544"/>
            <a:ext cx="285750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19589-FAC1-D39D-B4C1-0F707D279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666" y="2320467"/>
            <a:ext cx="3094551" cy="3770815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6808AA-79E1-7E77-A50D-C354F714A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914309"/>
              </p:ext>
            </p:extLst>
          </p:nvPr>
        </p:nvGraphicFramePr>
        <p:xfrm>
          <a:off x="387279" y="2346903"/>
          <a:ext cx="2965910" cy="369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46DEB9A-D57E-F43B-3A57-78702ED98D6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Survey Participant Profile l</a:t>
            </a:r>
            <a:endParaRPr lang="en-IE" dirty="0"/>
          </a:p>
        </p:txBody>
      </p:sp>
      <p:pic>
        <p:nvPicPr>
          <p:cNvPr id="5" name="Graphic 4" descr="Gender outline">
            <a:extLst>
              <a:ext uri="{FF2B5EF4-FFF2-40B4-BE49-F238E27FC236}">
                <a16:creationId xmlns:a16="http://schemas.microsoft.com/office/drawing/2014/main" id="{0BEC2A22-347A-05D4-0DFE-6E1636F54F84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007" r="44537"/>
          <a:stretch/>
        </p:blipFill>
        <p:spPr>
          <a:xfrm>
            <a:off x="1836832" y="3834583"/>
            <a:ext cx="94361" cy="111596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B87AB5-7016-90F7-E255-C5FF955B56A6}"/>
              </a:ext>
            </a:extLst>
          </p:cNvPr>
          <p:cNvCxnSpPr/>
          <p:nvPr/>
        </p:nvCxnSpPr>
        <p:spPr>
          <a:xfrm>
            <a:off x="4077811" y="1668911"/>
            <a:ext cx="0" cy="475881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8FF1A1-7AC1-3AFD-3869-6B7F2BFC46DA}"/>
              </a:ext>
            </a:extLst>
          </p:cNvPr>
          <p:cNvSpPr txBox="1"/>
          <p:nvPr/>
        </p:nvSpPr>
        <p:spPr>
          <a:xfrm>
            <a:off x="1574542" y="1804219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038F0-3E61-D488-F79D-71EC4100AA39}"/>
              </a:ext>
            </a:extLst>
          </p:cNvPr>
          <p:cNvSpPr txBox="1"/>
          <p:nvPr/>
        </p:nvSpPr>
        <p:spPr>
          <a:xfrm>
            <a:off x="5477603" y="1804219"/>
            <a:ext cx="5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5487CB-6E08-4FEC-273C-6BCB374E6571}"/>
              </a:ext>
            </a:extLst>
          </p:cNvPr>
          <p:cNvCxnSpPr/>
          <p:nvPr/>
        </p:nvCxnSpPr>
        <p:spPr>
          <a:xfrm>
            <a:off x="7747248" y="1695545"/>
            <a:ext cx="0" cy="475881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Gender outline">
            <a:extLst>
              <a:ext uri="{FF2B5EF4-FFF2-40B4-BE49-F238E27FC236}">
                <a16:creationId xmlns:a16="http://schemas.microsoft.com/office/drawing/2014/main" id="{56C835DE-FE03-B67B-83F5-35B29704CC89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3926"/>
          <a:stretch/>
        </p:blipFill>
        <p:spPr>
          <a:xfrm>
            <a:off x="1914048" y="3834583"/>
            <a:ext cx="514166" cy="1115962"/>
          </a:xfrm>
          <a:prstGeom prst="rect">
            <a:avLst/>
          </a:prstGeom>
        </p:spPr>
      </p:pic>
      <p:pic>
        <p:nvPicPr>
          <p:cNvPr id="24" name="Graphic 23" descr="Gender outline">
            <a:extLst>
              <a:ext uri="{FF2B5EF4-FFF2-40B4-BE49-F238E27FC236}">
                <a16:creationId xmlns:a16="http://schemas.microsoft.com/office/drawing/2014/main" id="{D7835450-6FA1-7EFE-DE19-8BAD852196CB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2993"/>
          <a:stretch/>
        </p:blipFill>
        <p:spPr>
          <a:xfrm>
            <a:off x="1312251" y="3834583"/>
            <a:ext cx="524582" cy="1115962"/>
          </a:xfrm>
          <a:prstGeom prst="rect">
            <a:avLst/>
          </a:prstGeom>
        </p:spPr>
      </p:pic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D8BE5DF-5555-91C5-FA27-A445E6C29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126554"/>
              </p:ext>
            </p:extLst>
          </p:nvPr>
        </p:nvGraphicFramePr>
        <p:xfrm>
          <a:off x="4518302" y="2228919"/>
          <a:ext cx="2566216" cy="251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05" name="Rectangle 1104">
            <a:extLst>
              <a:ext uri="{FF2B5EF4-FFF2-40B4-BE49-F238E27FC236}">
                <a16:creationId xmlns:a16="http://schemas.microsoft.com/office/drawing/2014/main" id="{F84013C8-7E73-FFD5-E523-286DF4411467}"/>
              </a:ext>
            </a:extLst>
          </p:cNvPr>
          <p:cNvSpPr/>
          <p:nvPr/>
        </p:nvSpPr>
        <p:spPr>
          <a:xfrm>
            <a:off x="11646886" y="4160749"/>
            <a:ext cx="504068" cy="378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EF9379-C1CC-1EB2-9E88-3826E71EB08A}"/>
              </a:ext>
            </a:extLst>
          </p:cNvPr>
          <p:cNvSpPr txBox="1"/>
          <p:nvPr/>
        </p:nvSpPr>
        <p:spPr>
          <a:xfrm>
            <a:off x="2080784" y="2301128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CE00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25776B-FC0B-B859-CE58-B2164A333DE5}"/>
              </a:ext>
            </a:extLst>
          </p:cNvPr>
          <p:cNvSpPr txBox="1"/>
          <p:nvPr/>
        </p:nvSpPr>
        <p:spPr>
          <a:xfrm>
            <a:off x="1116763" y="2301128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3262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CE4BF-F665-D7DC-65D3-F1A0938B2B6E}"/>
              </a:ext>
            </a:extLst>
          </p:cNvPr>
          <p:cNvSpPr txBox="1"/>
          <p:nvPr/>
        </p:nvSpPr>
        <p:spPr>
          <a:xfrm>
            <a:off x="5086741" y="4744783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class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51C1BED-7FAA-46AF-F52B-52ADC3F23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300245"/>
              </p:ext>
            </p:extLst>
          </p:nvPr>
        </p:nvGraphicFramePr>
        <p:xfrm>
          <a:off x="4456409" y="5195597"/>
          <a:ext cx="2566216" cy="123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6F45DAF-8944-61F7-340A-9282BF44E95D}"/>
              </a:ext>
            </a:extLst>
          </p:cNvPr>
          <p:cNvSpPr txBox="1"/>
          <p:nvPr/>
        </p:nvSpPr>
        <p:spPr>
          <a:xfrm>
            <a:off x="8845052" y="3431865"/>
            <a:ext cx="113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dirty="0">
                <a:solidFill>
                  <a:schemeClr val="bg1"/>
                </a:solidFill>
              </a:rPr>
              <a:t>Conn/ Ulster</a:t>
            </a:r>
          </a:p>
          <a:p>
            <a:pPr algn="ctr"/>
            <a:r>
              <a:rPr lang="en-IE" sz="1400" b="1" dirty="0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570E2D50-0415-E451-BC6D-C8C8EC095BDE}"/>
              </a:ext>
            </a:extLst>
          </p:cNvPr>
          <p:cNvSpPr txBox="1"/>
          <p:nvPr/>
        </p:nvSpPr>
        <p:spPr>
          <a:xfrm>
            <a:off x="8887960" y="4852505"/>
            <a:ext cx="818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dirty="0">
                <a:solidFill>
                  <a:schemeClr val="bg1"/>
                </a:solidFill>
              </a:rPr>
              <a:t>Munster</a:t>
            </a:r>
          </a:p>
          <a:p>
            <a:pPr algn="ctr"/>
            <a:r>
              <a:rPr lang="en-IE" sz="1400" b="1" dirty="0">
                <a:solidFill>
                  <a:schemeClr val="bg1"/>
                </a:solidFill>
              </a:rPr>
              <a:t>27%</a:t>
            </a:r>
          </a:p>
        </p:txBody>
      </p:sp>
      <p:sp>
        <p:nvSpPr>
          <p:cNvPr id="1097" name="TextBox 1096">
            <a:extLst>
              <a:ext uri="{FF2B5EF4-FFF2-40B4-BE49-F238E27FC236}">
                <a16:creationId xmlns:a16="http://schemas.microsoft.com/office/drawing/2014/main" id="{8F1E3E94-0748-87B4-ECA4-F0BAAC449E88}"/>
              </a:ext>
            </a:extLst>
          </p:cNvPr>
          <p:cNvSpPr txBox="1"/>
          <p:nvPr/>
        </p:nvSpPr>
        <p:spPr>
          <a:xfrm>
            <a:off x="9706454" y="3955085"/>
            <a:ext cx="7752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dirty="0">
                <a:solidFill>
                  <a:schemeClr val="bg1"/>
                </a:solidFill>
              </a:rPr>
              <a:t>Rest of </a:t>
            </a:r>
          </a:p>
          <a:p>
            <a:pPr algn="ctr"/>
            <a:r>
              <a:rPr lang="en-IE" sz="1400" b="1" dirty="0">
                <a:solidFill>
                  <a:schemeClr val="bg1"/>
                </a:solidFill>
              </a:rPr>
              <a:t>Leinster</a:t>
            </a:r>
          </a:p>
          <a:p>
            <a:pPr algn="ctr"/>
            <a:r>
              <a:rPr lang="en-IE" sz="1400" b="1" dirty="0">
                <a:solidFill>
                  <a:schemeClr val="bg1"/>
                </a:solidFill>
              </a:rPr>
              <a:t>26%</a:t>
            </a:r>
          </a:p>
        </p:txBody>
      </p:sp>
      <p:sp>
        <p:nvSpPr>
          <p:cNvPr id="1098" name="TextBox 1097">
            <a:extLst>
              <a:ext uri="{FF2B5EF4-FFF2-40B4-BE49-F238E27FC236}">
                <a16:creationId xmlns:a16="http://schemas.microsoft.com/office/drawing/2014/main" id="{6EB7927F-ED3F-FA81-EE92-F3A21E67B75A}"/>
              </a:ext>
            </a:extLst>
          </p:cNvPr>
          <p:cNvSpPr txBox="1"/>
          <p:nvPr/>
        </p:nvSpPr>
        <p:spPr>
          <a:xfrm>
            <a:off x="10693099" y="4071664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1400" b="1" dirty="0"/>
              <a:t>Dublin</a:t>
            </a:r>
          </a:p>
          <a:p>
            <a:pPr algn="ctr"/>
            <a:r>
              <a:rPr lang="en-IE" sz="1400" b="1" dirty="0"/>
              <a:t>29%</a:t>
            </a:r>
          </a:p>
        </p:txBody>
      </p:sp>
      <p:cxnSp>
        <p:nvCxnSpPr>
          <p:cNvPr id="1099" name="Straight Connector 1098">
            <a:extLst>
              <a:ext uri="{FF2B5EF4-FFF2-40B4-BE49-F238E27FC236}">
                <a16:creationId xmlns:a16="http://schemas.microsoft.com/office/drawing/2014/main" id="{D3116E10-2A9B-4CE6-B33E-94BB145BAB85}"/>
              </a:ext>
            </a:extLst>
          </p:cNvPr>
          <p:cNvCxnSpPr>
            <a:cxnSpLocks/>
          </p:cNvCxnSpPr>
          <p:nvPr/>
        </p:nvCxnSpPr>
        <p:spPr>
          <a:xfrm>
            <a:off x="10637031" y="4210163"/>
            <a:ext cx="1794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0" name="TextBox 1099">
            <a:extLst>
              <a:ext uri="{FF2B5EF4-FFF2-40B4-BE49-F238E27FC236}">
                <a16:creationId xmlns:a16="http://schemas.microsoft.com/office/drawing/2014/main" id="{928D58AC-0D1D-9BCA-8A29-1CE98CD8D1F7}"/>
              </a:ext>
            </a:extLst>
          </p:cNvPr>
          <p:cNvSpPr txBox="1"/>
          <p:nvPr/>
        </p:nvSpPr>
        <p:spPr>
          <a:xfrm>
            <a:off x="9410592" y="1852856"/>
            <a:ext cx="83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b="1" dirty="0">
                <a:solidFill>
                  <a:schemeClr val="bg2"/>
                </a:solidFill>
              </a:rPr>
              <a:t>Region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E1C70FF-F043-23AE-11B0-4E7D4C6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21161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 : All respondents -1,000)</a:t>
            </a:r>
          </a:p>
        </p:txBody>
      </p:sp>
    </p:spTree>
    <p:extLst>
      <p:ext uri="{BB962C8B-B14F-4D97-AF65-F5344CB8AC3E}">
        <p14:creationId xmlns:p14="http://schemas.microsoft.com/office/powerpoint/2010/main" val="77761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F89BC-6AE2-1796-A152-9BB331023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D7AF1A1-53E9-3630-C941-CFC5E51B1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583233"/>
              </p:ext>
            </p:extLst>
          </p:nvPr>
        </p:nvGraphicFramePr>
        <p:xfrm>
          <a:off x="387279" y="2346903"/>
          <a:ext cx="2965910" cy="369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3155C0-E2FA-7567-E911-18737B9E7DC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Survey Participant Profile ll</a:t>
            </a:r>
            <a:endParaRPr lang="en-I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683-C8C9-7B48-7AFB-66B17A204E22}"/>
              </a:ext>
            </a:extLst>
          </p:cNvPr>
          <p:cNvCxnSpPr/>
          <p:nvPr/>
        </p:nvCxnSpPr>
        <p:spPr>
          <a:xfrm>
            <a:off x="4077811" y="1668911"/>
            <a:ext cx="0" cy="475881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374897-EDCE-70B0-D5B7-469A3776FFDE}"/>
              </a:ext>
            </a:extLst>
          </p:cNvPr>
          <p:cNvSpPr txBox="1"/>
          <p:nvPr/>
        </p:nvSpPr>
        <p:spPr>
          <a:xfrm>
            <a:off x="820267" y="1804219"/>
            <a:ext cx="23937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living at home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600" b="1" i="1" dirty="0">
                <a:solidFill>
                  <a:srgbClr val="7C878E"/>
                </a:solidFill>
                <a:latin typeface="Calibri" panose="020F0502020204030204"/>
              </a:rPr>
              <a:t>N=1000</a:t>
            </a:r>
            <a:endParaRPr kumimoji="0" lang="en-IE" sz="1600" b="1" i="1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11E93-E53B-AF14-BD57-664ACD5D9182}"/>
              </a:ext>
            </a:extLst>
          </p:cNvPr>
          <p:cNvSpPr txBox="1"/>
          <p:nvPr/>
        </p:nvSpPr>
        <p:spPr>
          <a:xfrm>
            <a:off x="4588807" y="1804219"/>
            <a:ext cx="23236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7C87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 groups of children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600" b="1" i="1" dirty="0">
                <a:solidFill>
                  <a:srgbClr val="7C878E"/>
                </a:solidFill>
                <a:latin typeface="Calibri" panose="020F0502020204030204"/>
              </a:rPr>
              <a:t>N=484</a:t>
            </a:r>
            <a:endParaRPr kumimoji="0" lang="en-IE" sz="1600" b="1" i="1" u="none" strike="noStrike" kern="1200" cap="none" spc="0" normalizeH="0" baseline="0" noProof="0" dirty="0">
              <a:ln>
                <a:noFill/>
              </a:ln>
              <a:solidFill>
                <a:srgbClr val="7C87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787663-4CB0-29B5-D16B-F3D1438C465E}"/>
              </a:ext>
            </a:extLst>
          </p:cNvPr>
          <p:cNvCxnSpPr/>
          <p:nvPr/>
        </p:nvCxnSpPr>
        <p:spPr>
          <a:xfrm>
            <a:off x="7747248" y="1695545"/>
            <a:ext cx="0" cy="475881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0A375B0-6CD5-603B-743E-E455D7B16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067946"/>
              </p:ext>
            </p:extLst>
          </p:nvPr>
        </p:nvGraphicFramePr>
        <p:xfrm>
          <a:off x="4509492" y="2568102"/>
          <a:ext cx="2566216" cy="364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05" name="Rectangle 1104">
            <a:extLst>
              <a:ext uri="{FF2B5EF4-FFF2-40B4-BE49-F238E27FC236}">
                <a16:creationId xmlns:a16="http://schemas.microsoft.com/office/drawing/2014/main" id="{D9BB9CFD-8CF0-CE1E-2FDC-DD50B0CED6CF}"/>
              </a:ext>
            </a:extLst>
          </p:cNvPr>
          <p:cNvSpPr/>
          <p:nvPr/>
        </p:nvSpPr>
        <p:spPr>
          <a:xfrm>
            <a:off x="11646886" y="4160749"/>
            <a:ext cx="504068" cy="378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0" name="TextBox 1099">
            <a:extLst>
              <a:ext uri="{FF2B5EF4-FFF2-40B4-BE49-F238E27FC236}">
                <a16:creationId xmlns:a16="http://schemas.microsoft.com/office/drawing/2014/main" id="{A50D72EB-BBF7-E7CC-89B6-BCC48714FDD2}"/>
              </a:ext>
            </a:extLst>
          </p:cNvPr>
          <p:cNvSpPr txBox="1"/>
          <p:nvPr/>
        </p:nvSpPr>
        <p:spPr>
          <a:xfrm>
            <a:off x="7978959" y="1371157"/>
            <a:ext cx="3667927" cy="1249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b="1" dirty="0">
                <a:solidFill>
                  <a:schemeClr val="bg2"/>
                </a:solidFill>
              </a:rPr>
              <a:t>Provide care or support to someone </a:t>
            </a:r>
          </a:p>
          <a:p>
            <a:pPr algn="ctr">
              <a:lnSpc>
                <a:spcPts val="1800"/>
              </a:lnSpc>
            </a:pPr>
            <a:r>
              <a:rPr lang="en-GB" b="1" dirty="0">
                <a:solidFill>
                  <a:schemeClr val="bg2"/>
                </a:solidFill>
              </a:rPr>
              <a:t>who has an illness, disability,</a:t>
            </a:r>
          </a:p>
          <a:p>
            <a:pPr algn="ctr">
              <a:lnSpc>
                <a:spcPts val="1800"/>
              </a:lnSpc>
            </a:pPr>
            <a:r>
              <a:rPr lang="en-GB" b="1" dirty="0">
                <a:solidFill>
                  <a:schemeClr val="bg2"/>
                </a:solidFill>
              </a:rPr>
              <a:t> mental health condition,</a:t>
            </a:r>
          </a:p>
          <a:p>
            <a:pPr algn="ctr">
              <a:lnSpc>
                <a:spcPts val="1800"/>
              </a:lnSpc>
            </a:pPr>
            <a:r>
              <a:rPr lang="en-GB" b="1" dirty="0">
                <a:solidFill>
                  <a:schemeClr val="bg2"/>
                </a:solidFill>
              </a:rPr>
              <a:t> or age-related needs</a:t>
            </a:r>
          </a:p>
          <a:p>
            <a:pPr algn="ctr">
              <a:lnSpc>
                <a:spcPts val="1800"/>
              </a:lnSpc>
            </a:pPr>
            <a:r>
              <a:rPr lang="en-GB" sz="1600" b="1" i="1" dirty="0">
                <a:solidFill>
                  <a:schemeClr val="bg2"/>
                </a:solidFill>
              </a:rPr>
              <a:t>N=1000</a:t>
            </a:r>
            <a:endParaRPr lang="en-IE" sz="1600" b="1" i="1" dirty="0">
              <a:solidFill>
                <a:schemeClr val="bg2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4AD0F7C-3345-6833-FE34-A85C9786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" y="1082319"/>
            <a:ext cx="21161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 : All respondents -1,000)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A5CA00-8048-7591-DF64-9C0C5C763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851652"/>
              </p:ext>
            </p:extLst>
          </p:nvPr>
        </p:nvGraphicFramePr>
        <p:xfrm>
          <a:off x="8582041" y="2568102"/>
          <a:ext cx="2566216" cy="364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037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AF192-A520-B102-05DA-0FB29BC98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51149-FF0E-3DA8-E128-35A2CAC0DB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Section 1: </a:t>
            </a:r>
          </a:p>
          <a:p>
            <a:r>
              <a:rPr lang="en-GB" dirty="0"/>
              <a:t>Medical Costs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865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46A5B-8794-0454-530D-8975945ED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8B2DE5E-3EE9-A98F-AF8D-A9433665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9770043" cy="874373"/>
          </a:xfrm>
        </p:spPr>
        <p:txBody>
          <a:bodyPr/>
          <a:lstStyle/>
          <a:p>
            <a:r>
              <a:rPr lang="en-GB" dirty="0"/>
              <a:t>4</a:t>
            </a:r>
            <a:r>
              <a:rPr lang="en-IE" dirty="0"/>
              <a:t>3% of Irish adults currently have their medicine costs covered by a Medical Card.  This is higher for those aged 55+ and C2DE’s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940434-D12E-5B11-5A0A-09B9A0793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20"/>
              </p:ext>
            </p:extLst>
          </p:nvPr>
        </p:nvGraphicFramePr>
        <p:xfrm>
          <a:off x="3297675" y="2826532"/>
          <a:ext cx="8667353" cy="22970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05921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467181807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868335770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</a:tblGrid>
              <a:tr h="21298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550167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ABC1 F50+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C2DE F50-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8264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21899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864D34-38DC-8379-4E2E-DD1912225950}"/>
              </a:ext>
            </a:extLst>
          </p:cNvPr>
          <p:cNvSpPr txBox="1"/>
          <p:nvPr/>
        </p:nvSpPr>
        <p:spPr>
          <a:xfrm>
            <a:off x="0" y="6598955"/>
            <a:ext cx="701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Q1. Are your medicine costs currently covered by a public payment scheme?</a:t>
            </a:r>
            <a:endParaRPr lang="en-IE" sz="1200" i="1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B38522D-6D23-09E6-334A-FD83F76E5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3699"/>
            <a:ext cx="2085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(Base: All respondents – 1000)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AB036-2C7E-EFE4-A2CE-AEEF67CE967A}"/>
              </a:ext>
            </a:extLst>
          </p:cNvPr>
          <p:cNvSpPr txBox="1"/>
          <p:nvPr/>
        </p:nvSpPr>
        <p:spPr>
          <a:xfrm>
            <a:off x="301558" y="5545747"/>
            <a:ext cx="1086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bg1">
                    <a:lumMod val="50000"/>
                  </a:schemeClr>
                </a:solidFill>
              </a:rPr>
              <a:t>Not 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23052-A5FE-2912-D9DC-F91233928C92}"/>
              </a:ext>
            </a:extLst>
          </p:cNvPr>
          <p:cNvSpPr txBox="1"/>
          <p:nvPr/>
        </p:nvSpPr>
        <p:spPr>
          <a:xfrm>
            <a:off x="553675" y="4445567"/>
            <a:ext cx="76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417538-B67A-F7BB-E27E-41381F53A4F4}"/>
              </a:ext>
            </a:extLst>
          </p:cNvPr>
          <p:cNvSpPr txBox="1"/>
          <p:nvPr/>
        </p:nvSpPr>
        <p:spPr>
          <a:xfrm>
            <a:off x="0" y="2896255"/>
            <a:ext cx="127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00A07E-F379-4B75-D472-1CD703C0FC95}"/>
              </a:ext>
            </a:extLst>
          </p:cNvPr>
          <p:cNvSpPr txBox="1"/>
          <p:nvPr/>
        </p:nvSpPr>
        <p:spPr>
          <a:xfrm>
            <a:off x="1469025" y="1716383"/>
            <a:ext cx="1395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4"/>
                </a:solidFill>
              </a:rPr>
              <a:t>Medical Card</a:t>
            </a:r>
            <a:endParaRPr lang="en-IE" sz="1600" b="1" dirty="0">
              <a:solidFill>
                <a:schemeClr val="accent4"/>
              </a:solidFill>
            </a:endParaRP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id="{1288192C-527B-3E21-3694-52319D41D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131434"/>
              </p:ext>
            </p:extLst>
          </p:nvPr>
        </p:nvGraphicFramePr>
        <p:xfrm>
          <a:off x="514049" y="2325244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65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FD5F7-ED81-C5A4-429A-F47FDBB63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A71DA5D8-1167-8F9A-4E58-FAC8B420AF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236495"/>
              </p:ext>
            </p:extLst>
          </p:nvPr>
        </p:nvGraphicFramePr>
        <p:xfrm>
          <a:off x="514049" y="2325244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B78DB067-F3EC-143A-494C-D2042E21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10254343" cy="874373"/>
          </a:xfrm>
        </p:spPr>
        <p:txBody>
          <a:bodyPr/>
          <a:lstStyle/>
          <a:p>
            <a:r>
              <a:rPr lang="en-GB" dirty="0"/>
              <a:t>…while one-quarter (25%)</a:t>
            </a:r>
            <a:r>
              <a:rPr lang="en-IE" dirty="0"/>
              <a:t> are covered by the General Medical Services Scheme (GMS).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4AA325-7A74-FF8C-2725-BE4D5B75E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76739"/>
              </p:ext>
            </p:extLst>
          </p:nvPr>
        </p:nvGraphicFramePr>
        <p:xfrm>
          <a:off x="3297675" y="2826532"/>
          <a:ext cx="8667353" cy="22970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05921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467181807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868335770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</a:tblGrid>
              <a:tr h="21298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550167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ABC1 F50+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C2DE F50-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8264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21899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3B43579-325F-F759-7280-E9B8AC1CC72A}"/>
              </a:ext>
            </a:extLst>
          </p:cNvPr>
          <p:cNvSpPr txBox="1"/>
          <p:nvPr/>
        </p:nvSpPr>
        <p:spPr>
          <a:xfrm>
            <a:off x="0" y="6598955"/>
            <a:ext cx="701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Q1. Are your medicine costs currently covered by a public payment scheme?</a:t>
            </a:r>
            <a:endParaRPr lang="en-IE" sz="1200" i="1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D0B46C1-3C2C-F7E3-36A5-71932AA33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3699"/>
            <a:ext cx="2085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(Base: All respondents – 1000)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88C5A0-1FF8-F892-9491-EB2D324D69F0}"/>
              </a:ext>
            </a:extLst>
          </p:cNvPr>
          <p:cNvSpPr txBox="1"/>
          <p:nvPr/>
        </p:nvSpPr>
        <p:spPr>
          <a:xfrm>
            <a:off x="311286" y="5715024"/>
            <a:ext cx="1086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bg1">
                    <a:lumMod val="50000"/>
                  </a:schemeClr>
                </a:solidFill>
              </a:rPr>
              <a:t>Not 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44EF02-6D09-9AFD-FA25-297CB9F3F1BE}"/>
              </a:ext>
            </a:extLst>
          </p:cNvPr>
          <p:cNvSpPr txBox="1"/>
          <p:nvPr/>
        </p:nvSpPr>
        <p:spPr>
          <a:xfrm>
            <a:off x="553675" y="4445567"/>
            <a:ext cx="76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34BA65-6158-CB11-C95D-613BC42C7D5F}"/>
              </a:ext>
            </a:extLst>
          </p:cNvPr>
          <p:cNvSpPr txBox="1"/>
          <p:nvPr/>
        </p:nvSpPr>
        <p:spPr>
          <a:xfrm>
            <a:off x="0" y="2896255"/>
            <a:ext cx="127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CDB0E-34F5-8CFE-E004-CB42527FE055}"/>
              </a:ext>
            </a:extLst>
          </p:cNvPr>
          <p:cNvSpPr txBox="1"/>
          <p:nvPr/>
        </p:nvSpPr>
        <p:spPr>
          <a:xfrm>
            <a:off x="1177876" y="1521350"/>
            <a:ext cx="1808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accent4"/>
                </a:solidFill>
              </a:rPr>
              <a:t>General Medical Services Scheme (GMS)</a:t>
            </a:r>
          </a:p>
        </p:txBody>
      </p:sp>
    </p:spTree>
    <p:extLst>
      <p:ext uri="{BB962C8B-B14F-4D97-AF65-F5344CB8AC3E}">
        <p14:creationId xmlns:p14="http://schemas.microsoft.com/office/powerpoint/2010/main" val="33241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8D410-A453-0197-92C6-625D8B2D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A59664D4-0D06-F5B1-6D1E-4B7227B15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056523"/>
              </p:ext>
            </p:extLst>
          </p:nvPr>
        </p:nvGraphicFramePr>
        <p:xfrm>
          <a:off x="514049" y="2325244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018653D0-F7C4-7F6D-FA4F-83389E15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10506269" cy="874373"/>
          </a:xfrm>
        </p:spPr>
        <p:txBody>
          <a:bodyPr/>
          <a:lstStyle/>
          <a:p>
            <a:r>
              <a:rPr lang="en-GB" dirty="0"/>
              <a:t>3</a:t>
            </a:r>
            <a:r>
              <a:rPr lang="en-IE" dirty="0"/>
              <a:t> in 10 (30%) are able to use the Drugs Payment Scheme (DPS) for their medicine costs…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8AA40A-73B3-3333-7645-EF1BA97DB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04204"/>
              </p:ext>
            </p:extLst>
          </p:nvPr>
        </p:nvGraphicFramePr>
        <p:xfrm>
          <a:off x="3297675" y="2826532"/>
          <a:ext cx="8667353" cy="22970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05921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467181807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868335770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</a:tblGrid>
              <a:tr h="21298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550167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ABC1 F50+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C2DE F50-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8264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21899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4E9C392-06DF-C9AC-059A-C9CCF5EAA2E6}"/>
              </a:ext>
            </a:extLst>
          </p:cNvPr>
          <p:cNvSpPr txBox="1"/>
          <p:nvPr/>
        </p:nvSpPr>
        <p:spPr>
          <a:xfrm>
            <a:off x="0" y="6598955"/>
            <a:ext cx="701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Q1. Are your medicine costs currently covered by a public payment scheme?</a:t>
            </a:r>
            <a:endParaRPr lang="en-IE" sz="1200" i="1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C7A5CD35-43CB-AED4-40D9-8C5B7D97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3699"/>
            <a:ext cx="2085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(Base: All respondents – 1000)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FC15FE-759E-13C9-E57A-A5E7B89ADB90}"/>
              </a:ext>
            </a:extLst>
          </p:cNvPr>
          <p:cNvSpPr txBox="1"/>
          <p:nvPr/>
        </p:nvSpPr>
        <p:spPr>
          <a:xfrm>
            <a:off x="311286" y="5715024"/>
            <a:ext cx="1086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bg1">
                    <a:lumMod val="50000"/>
                  </a:schemeClr>
                </a:solidFill>
              </a:rPr>
              <a:t>Not 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AC17C6-32FA-9892-0091-7CCE39B5BF8B}"/>
              </a:ext>
            </a:extLst>
          </p:cNvPr>
          <p:cNvSpPr txBox="1"/>
          <p:nvPr/>
        </p:nvSpPr>
        <p:spPr>
          <a:xfrm>
            <a:off x="514049" y="4532558"/>
            <a:ext cx="76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96BA23-B242-1988-146B-6710CCFE3B61}"/>
              </a:ext>
            </a:extLst>
          </p:cNvPr>
          <p:cNvSpPr txBox="1"/>
          <p:nvPr/>
        </p:nvSpPr>
        <p:spPr>
          <a:xfrm>
            <a:off x="0" y="2896255"/>
            <a:ext cx="127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78391-0906-875B-153D-DA7171125D43}"/>
              </a:ext>
            </a:extLst>
          </p:cNvPr>
          <p:cNvSpPr txBox="1"/>
          <p:nvPr/>
        </p:nvSpPr>
        <p:spPr>
          <a:xfrm>
            <a:off x="1126058" y="1788909"/>
            <a:ext cx="191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4"/>
                </a:solidFill>
              </a:rPr>
              <a:t>Drugs Payment Scheme (DPS)</a:t>
            </a:r>
            <a:endParaRPr lang="en-IE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2138-AA88-7446-359A-ECABFDC2A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7A05333D-DC1D-25A3-9ADF-80B8447CFB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936045"/>
              </p:ext>
            </p:extLst>
          </p:nvPr>
        </p:nvGraphicFramePr>
        <p:xfrm>
          <a:off x="514049" y="2325244"/>
          <a:ext cx="3135889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951A2CB1-9333-EDAB-C63D-CA348063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</a:t>
            </a:r>
            <a:r>
              <a:rPr lang="en-IE" dirty="0"/>
              <a:t> while 15% are covered by the Long Term Illness Scheme (LTI).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9CA9FF-DEF8-E0A7-264C-BD3F384FF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4986"/>
              </p:ext>
            </p:extLst>
          </p:nvPr>
        </p:nvGraphicFramePr>
        <p:xfrm>
          <a:off x="3297675" y="2826532"/>
          <a:ext cx="8667353" cy="22970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05921">
                  <a:extLst>
                    <a:ext uri="{9D8B030D-6E8A-4147-A177-3AD203B41FA5}">
                      <a16:colId xmlns:a16="http://schemas.microsoft.com/office/drawing/2014/main" val="4089323703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4176872577"/>
                    </a:ext>
                  </a:extLst>
                </a:gridCol>
                <a:gridCol w="532959">
                  <a:extLst>
                    <a:ext uri="{9D8B030D-6E8A-4147-A177-3AD203B41FA5}">
                      <a16:colId xmlns:a16="http://schemas.microsoft.com/office/drawing/2014/main" val="2055820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440344629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1094750844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182202688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43073713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3740255347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4014689243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467181807"/>
                    </a:ext>
                  </a:extLst>
                </a:gridCol>
                <a:gridCol w="437745">
                  <a:extLst>
                    <a:ext uri="{9D8B030D-6E8A-4147-A177-3AD203B41FA5}">
                      <a16:colId xmlns:a16="http://schemas.microsoft.com/office/drawing/2014/main" val="2868335770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88256369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273114468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214893157"/>
                    </a:ext>
                  </a:extLst>
                </a:gridCol>
                <a:gridCol w="615276">
                  <a:extLst>
                    <a:ext uri="{9D8B030D-6E8A-4147-A177-3AD203B41FA5}">
                      <a16:colId xmlns:a16="http://schemas.microsoft.com/office/drawing/2014/main" val="3300824227"/>
                    </a:ext>
                  </a:extLst>
                </a:gridCol>
              </a:tblGrid>
              <a:tr h="21298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r>
                        <a:rPr lang="en-IE" sz="13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E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IE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104112"/>
                  </a:ext>
                </a:extLst>
              </a:tr>
              <a:tr h="550167">
                <a:tc>
                  <a:txBody>
                    <a:bodyPr/>
                    <a:lstStyle/>
                    <a:p>
                      <a:pPr algn="ctr" fontAlgn="b"/>
                      <a:endParaRPr lang="en-I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65+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ABC1 F50+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C2DE F50-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Dublin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Leinster (excl. Dublin)</a:t>
                      </a:r>
                      <a:endParaRPr lang="en-IE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Munster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E" sz="13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Conn/ Ulster</a:t>
                      </a:r>
                      <a:endParaRPr lang="en-IE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9301477"/>
                  </a:ext>
                </a:extLst>
              </a:tr>
              <a:tr h="28264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</a:t>
                      </a:r>
                      <a:endParaRPr lang="en-IE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0919089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162844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5854087"/>
                  </a:ext>
                </a:extLst>
              </a:tr>
              <a:tr h="397144">
                <a:tc>
                  <a:txBody>
                    <a:bodyPr/>
                    <a:lstStyle/>
                    <a:p>
                      <a:pPr algn="l" fontAlgn="b"/>
                      <a:r>
                        <a:rPr lang="en-I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121899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A07CC5E-3126-1B6F-FC9C-F95DFF35C443}"/>
              </a:ext>
            </a:extLst>
          </p:cNvPr>
          <p:cNvSpPr txBox="1"/>
          <p:nvPr/>
        </p:nvSpPr>
        <p:spPr>
          <a:xfrm>
            <a:off x="0" y="6598955"/>
            <a:ext cx="701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Q1. Are your medicine costs currently covered by a public payment scheme?</a:t>
            </a:r>
            <a:endParaRPr lang="en-IE" sz="1200" i="1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01403DB-B610-1FCC-CA95-3B9E4698D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3699"/>
            <a:ext cx="2085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(Base: All respondents – 1000)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077DD-AAD4-820E-EA00-75CC9F6438EE}"/>
              </a:ext>
            </a:extLst>
          </p:cNvPr>
          <p:cNvSpPr txBox="1"/>
          <p:nvPr/>
        </p:nvSpPr>
        <p:spPr>
          <a:xfrm>
            <a:off x="311286" y="5813229"/>
            <a:ext cx="1086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bg1">
                    <a:lumMod val="50000"/>
                  </a:schemeClr>
                </a:solidFill>
              </a:rPr>
              <a:t>Not 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2DDFF4-B8AC-CD2E-9410-453D8D557FA4}"/>
              </a:ext>
            </a:extLst>
          </p:cNvPr>
          <p:cNvSpPr txBox="1"/>
          <p:nvPr/>
        </p:nvSpPr>
        <p:spPr>
          <a:xfrm>
            <a:off x="575056" y="4240899"/>
            <a:ext cx="765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5156CC-E195-A7BB-2F97-85602F4665B5}"/>
              </a:ext>
            </a:extLst>
          </p:cNvPr>
          <p:cNvSpPr txBox="1"/>
          <p:nvPr/>
        </p:nvSpPr>
        <p:spPr>
          <a:xfrm>
            <a:off x="70736" y="2553074"/>
            <a:ext cx="127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5449D3-5629-9C77-0600-CB4F7C126E5D}"/>
              </a:ext>
            </a:extLst>
          </p:cNvPr>
          <p:cNvSpPr txBox="1"/>
          <p:nvPr/>
        </p:nvSpPr>
        <p:spPr>
          <a:xfrm>
            <a:off x="1250952" y="1740469"/>
            <a:ext cx="166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4"/>
                </a:solidFill>
              </a:rPr>
              <a:t>Long Term Illness Scheme (LTI)</a:t>
            </a:r>
            <a:endParaRPr lang="en-IE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50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arach 2023">
      <a:dk1>
        <a:srgbClr val="000000"/>
      </a:dk1>
      <a:lt1>
        <a:sysClr val="window" lastClr="FFFFFF"/>
      </a:lt1>
      <a:dk2>
        <a:srgbClr val="A6192E"/>
      </a:dk2>
      <a:lt2>
        <a:srgbClr val="7C878E"/>
      </a:lt2>
      <a:accent1>
        <a:srgbClr val="008C95"/>
      </a:accent1>
      <a:accent2>
        <a:srgbClr val="326295"/>
      </a:accent2>
      <a:accent3>
        <a:srgbClr val="CE0058"/>
      </a:accent3>
      <a:accent4>
        <a:srgbClr val="425563"/>
      </a:accent4>
      <a:accent5>
        <a:srgbClr val="D0DF00"/>
      </a:accent5>
      <a:accent6>
        <a:srgbClr val="41B6E6"/>
      </a:accent6>
      <a:hlink>
        <a:srgbClr val="A6192E"/>
      </a:hlink>
      <a:folHlink>
        <a:srgbClr val="7C87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marach 2023">
      <a:dk1>
        <a:srgbClr val="000000"/>
      </a:dk1>
      <a:lt1>
        <a:sysClr val="window" lastClr="FFFFFF"/>
      </a:lt1>
      <a:dk2>
        <a:srgbClr val="A6192E"/>
      </a:dk2>
      <a:lt2>
        <a:srgbClr val="7C878E"/>
      </a:lt2>
      <a:accent1>
        <a:srgbClr val="008C95"/>
      </a:accent1>
      <a:accent2>
        <a:srgbClr val="326295"/>
      </a:accent2>
      <a:accent3>
        <a:srgbClr val="CE0058"/>
      </a:accent3>
      <a:accent4>
        <a:srgbClr val="425563"/>
      </a:accent4>
      <a:accent5>
        <a:srgbClr val="D0DF00"/>
      </a:accent5>
      <a:accent6>
        <a:srgbClr val="41B6E6"/>
      </a:accent6>
      <a:hlink>
        <a:srgbClr val="A6192E"/>
      </a:hlink>
      <a:folHlink>
        <a:srgbClr val="7C87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4685</Words>
  <Application>Microsoft Macintosh PowerPoint</Application>
  <PresentationFormat>Widescreen</PresentationFormat>
  <Paragraphs>2130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Myriad Pro</vt:lpstr>
      <vt:lpstr>MyriadPro-Semibold</vt:lpstr>
      <vt:lpstr>Tahoma</vt:lpstr>
      <vt:lpstr>Office Theme</vt:lpstr>
      <vt:lpstr>1_Office Theme</vt:lpstr>
      <vt:lpstr>PowerPoint Presentation</vt:lpstr>
      <vt:lpstr>Methodology </vt:lpstr>
      <vt:lpstr>Survey Participant Profile l</vt:lpstr>
      <vt:lpstr>Survey Participant Profile ll</vt:lpstr>
      <vt:lpstr>PowerPoint Presentation</vt:lpstr>
      <vt:lpstr>43% of Irish adults currently have their medicine costs covered by a Medical Card.  This is higher for those aged 55+ and C2DE’s</vt:lpstr>
      <vt:lpstr>…while one-quarter (25%) are covered by the General Medical Services Scheme (GMS).</vt:lpstr>
      <vt:lpstr>3 in 10 (30%) are able to use the Drugs Payment Scheme (DPS) for their medicine costs…</vt:lpstr>
      <vt:lpstr>… while 15% are covered by the Long Term Illness Scheme (LTI). </vt:lpstr>
      <vt:lpstr>Nearly 1 in 4 (23%) currently qualify for free GP visits for their children under 8 years old.</vt:lpstr>
      <vt:lpstr>19% qualify for the over 70s GP visit card.</vt:lpstr>
      <vt:lpstr>One-quarter are able to visit their GP for free due to income means testing (25%)… </vt:lpstr>
      <vt:lpstr>… and due to having certain medical conditions (25%).</vt:lpstr>
      <vt:lpstr>PowerPoint Presentation</vt:lpstr>
      <vt:lpstr>The majority of respondents (89%) report price to be an important factor when purchasing over-the-counter (OTC), non-prescription medicines.</vt:lpstr>
      <vt:lpstr>Of those who buy OTC medicines, buying for ‘myself’ is most common (89%). Around one-third buy for their spouse and kids.</vt:lpstr>
      <vt:lpstr>Vast majority (91%) buy their OTC medicines from their local pharmacy.</vt:lpstr>
      <vt:lpstr>However, only two-thirds (67%) always go to the same pharmacy when buying OTC medicines.</vt:lpstr>
      <vt:lpstr>For those who do always use the same pharmacy, 61% believe they have a strong relationship with the business.</vt:lpstr>
      <vt:lpstr>For those who don’t usually buy OTC medicines online, preference to speak with a pharmacist is the top reason chosen.</vt:lpstr>
      <vt:lpstr>Additionally, almost 1 in 5 (18%) report a mistrust for buying medicines online.  </vt:lpstr>
      <vt:lpstr>61% are likely to buy a lower cost, generic version of an OTC medicine instead of a branded product if it was available.</vt:lpstr>
      <vt:lpstr>While 79% would find it helpful being informed of a better value version of an OTC medicine by their pharmacist.</vt:lpstr>
      <vt:lpstr>Over one-third (36%) report that cost has been a barrier to buying an OTC medicine in the past.</vt:lpstr>
      <vt:lpstr>64% confirm that the cost of living has affected how they buy OTC medicines. </vt:lpstr>
      <vt:lpstr>Cost, Trust, and Choice are the main factors that shapes medicine decisions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McCart</dc:creator>
  <cp:lastModifiedBy>Dan Pender</cp:lastModifiedBy>
  <cp:revision>118</cp:revision>
  <dcterms:created xsi:type="dcterms:W3CDTF">2023-05-11T10:28:01Z</dcterms:created>
  <dcterms:modified xsi:type="dcterms:W3CDTF">2026-04-21T10:04:03Z</dcterms:modified>
</cp:coreProperties>
</file>